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8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9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0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1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2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3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4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326" r:id="rId3"/>
    <p:sldId id="262" r:id="rId4"/>
    <p:sldId id="265" r:id="rId5"/>
    <p:sldId id="268" r:id="rId6"/>
    <p:sldId id="445" r:id="rId7"/>
    <p:sldId id="329" r:id="rId8"/>
    <p:sldId id="330" r:id="rId9"/>
    <p:sldId id="442" r:id="rId10"/>
    <p:sldId id="444" r:id="rId11"/>
    <p:sldId id="448" r:id="rId12"/>
    <p:sldId id="447" r:id="rId13"/>
    <p:sldId id="446" r:id="rId14"/>
    <p:sldId id="327" r:id="rId15"/>
  </p:sldIdLst>
  <p:sldSz cx="12192000" cy="6858000"/>
  <p:notesSz cx="6858000" cy="9144000"/>
  <p:defaultTextStyle>
    <a:defPPr>
      <a:defRPr lang="ja-A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CBC1D28-65F9-0043-AB6C-C6495E52E025}">
          <p14:sldIdLst>
            <p14:sldId id="326"/>
            <p14:sldId id="262"/>
            <p14:sldId id="265"/>
          </p14:sldIdLst>
        </p14:section>
        <p14:section name="Goal" id="{A87B9765-C96F-3643-9E69-14C3338630A6}">
          <p14:sldIdLst>
            <p14:sldId id="268"/>
          </p14:sldIdLst>
        </p14:section>
        <p14:section name="Experiment" id="{6F64712D-3BF1-334C-98B3-C3F88B48905D}">
          <p14:sldIdLst>
            <p14:sldId id="445"/>
            <p14:sldId id="329"/>
          </p14:sldIdLst>
        </p14:section>
        <p14:section name="Experiment" id="{F2190B3F-F582-1941-A3F9-843022909BB6}">
          <p14:sldIdLst>
            <p14:sldId id="330"/>
            <p14:sldId id="442"/>
          </p14:sldIdLst>
        </p14:section>
        <p14:section name="Results: Japanese recorded the highest Accuracy" id="{0E854863-A257-C042-9CE0-28E4160BDFFE}">
          <p14:sldIdLst>
            <p14:sldId id="444"/>
          </p14:sldIdLst>
        </p14:section>
        <p14:section name="summary" id="{1B5BF1FE-A67F-434B-9806-917189A167D1}">
          <p14:sldIdLst>
            <p14:sldId id="448"/>
            <p14:sldId id="447"/>
            <p14:sldId id="446"/>
            <p14:sldId id="327"/>
          </p14:sldIdLst>
        </p14:section>
        <p14:section name="サマリー セクション" id="{D544617B-D90F-E443-A30B-568380A6D0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64494"/>
  </p:normalViewPr>
  <p:slideViewPr>
    <p:cSldViewPr snapToGrid="0">
      <p:cViewPr varScale="1">
        <p:scale>
          <a:sx n="98" d="100"/>
          <a:sy n="98" d="100"/>
        </p:scale>
        <p:origin x="2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AU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EB3B7-00EB-E447-B3C8-D9F322EF4D18}" type="datetimeFigureOut">
              <a:rPr kumimoji="1" lang="ja-AU" altLang="en-US" smtClean="0"/>
              <a:t>19/3/2024</a:t>
            </a:fld>
            <a:endParaRPr kumimoji="1" lang="ja-AU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AU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AU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A80D2-3101-8247-9332-E8BC4E2DDD93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62439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Hello everyone</a:t>
            </a:r>
          </a:p>
          <a:p>
            <a:r>
              <a:rPr kumimoji="1" lang="en-US" altLang="ja-JP" dirty="0"/>
              <a:t>I’m kei koyanagi.</a:t>
            </a:r>
          </a:p>
          <a:p>
            <a:r>
              <a:rPr kumimoji="1" lang="en-US" altLang="ja-JP" dirty="0"/>
              <a:t>Today, I will talk about my paper, Exploring the effect of multiple natural languages on code suggestion using </a:t>
            </a:r>
            <a:r>
              <a:rPr kumimoji="1" lang="en-US" altLang="ja-JP" dirty="0" err="1"/>
              <a:t>github</a:t>
            </a:r>
            <a:r>
              <a:rPr kumimoji="1" lang="en-US" altLang="ja-JP" dirty="0"/>
              <a:t> copilot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73BC-E788-B546-AA73-7F1EC42B47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92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summary slide.</a:t>
            </a:r>
          </a:p>
          <a:p>
            <a:r>
              <a:rPr kumimoji="1" lang="en-US" altLang="ja-JP" dirty="0"/>
              <a:t>Thank you</a:t>
            </a:r>
          </a:p>
          <a:p>
            <a:endParaRPr kumimoji="1" lang="ja-AU" altLang="en-US" dirty="0"/>
          </a:p>
          <a:p>
            <a:endParaRPr kumimoji="1" lang="ja-AU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A80D2-3101-8247-9332-E8BC4E2DDD93}" type="slidenum">
              <a:rPr kumimoji="1" lang="ja-AU" altLang="en-US" smtClean="0"/>
              <a:t>10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205656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summary slide.</a:t>
            </a:r>
          </a:p>
          <a:p>
            <a:r>
              <a:rPr kumimoji="1" lang="en-US" altLang="ja-JP" dirty="0"/>
              <a:t>Thank you</a:t>
            </a:r>
          </a:p>
          <a:p>
            <a:endParaRPr kumimoji="1" lang="ja-AU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A80D2-3101-8247-9332-E8BC4E2DDD93}" type="slidenum">
              <a:rPr kumimoji="1" lang="ja-AU" altLang="en-US" smtClean="0"/>
              <a:t>11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90748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F041-9D92-0B84-A1B6-894FCE2B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DF0C9EC-1039-CE42-2567-7F942F043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130E84A-0517-9D23-2D70-043F4F185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the result, Japanese was the highest score compared to English and Chinese.</a:t>
            </a:r>
          </a:p>
          <a:p>
            <a:r>
              <a:rPr kumimoji="1" lang="en-US" altLang="ja-JP" dirty="0"/>
              <a:t>This is the remarkable consequence because it is known empirically that English is the best.</a:t>
            </a:r>
          </a:p>
          <a:p>
            <a:r>
              <a:rPr kumimoji="1" lang="en-US" altLang="ja-JP" dirty="0"/>
              <a:t>Of course, I need to experiment with additional dataset because this research only focused on specific data.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brief, I have discussed the background, the purpose, and the result of my research.</a:t>
            </a:r>
          </a:p>
          <a:p>
            <a:r>
              <a:rPr kumimoji="1" lang="en-US" altLang="ja-JP" dirty="0"/>
              <a:t>This research would contribute to more efficient use of artificial intelligence, which would cut development costs in half.</a:t>
            </a:r>
          </a:p>
          <a:p>
            <a:r>
              <a:rPr kumimoji="1" lang="en-US" altLang="ja-JP" dirty="0"/>
              <a:t>That’s all. Thank you for listening.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As the root, it is unclear what language to use, and uncovering the difference of three input language is the objective.</a:t>
            </a:r>
          </a:p>
          <a:p>
            <a:r>
              <a:rPr kumimoji="1" lang="en-US" altLang="ja-JP" dirty="0"/>
              <a:t>Moreover, Japanese was the best in this research consequently, but additional experiment is still needed.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AF8BC2-74EB-2335-893C-1D7BD6F99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247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the result, Japanese was the highest score compared to English and Chinese.</a:t>
            </a:r>
          </a:p>
          <a:p>
            <a:r>
              <a:rPr kumimoji="1" lang="en-US" altLang="ja-JP" dirty="0"/>
              <a:t>This is the remarkable consequence because it is known empirically that English is the best.</a:t>
            </a:r>
          </a:p>
          <a:p>
            <a:r>
              <a:rPr kumimoji="1" lang="en-US" altLang="ja-JP" dirty="0"/>
              <a:t>Of course, I need to experiment with additional dataset because this research only focused on specific data.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brief, I have discussed the background, the purpose, and the result of my research.</a:t>
            </a:r>
          </a:p>
          <a:p>
            <a:r>
              <a:rPr kumimoji="1" lang="en-US" altLang="ja-JP" dirty="0"/>
              <a:t>This research would contribute to more efficient use of artificial intelligence, which would cut development costs in half.</a:t>
            </a:r>
          </a:p>
          <a:p>
            <a:r>
              <a:rPr kumimoji="1" lang="en-US" altLang="ja-JP" dirty="0"/>
              <a:t>That’s all. Thank you for listening.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As the root, it is unclear what language to use, and uncovering the difference of three input language is the objective.</a:t>
            </a:r>
          </a:p>
          <a:p>
            <a:r>
              <a:rPr kumimoji="1" lang="en-US" altLang="ja-JP" dirty="0"/>
              <a:t>Moreover, Japanese was the best in this research consequently, but additional experiment is still needed.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0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These days, most people have developed applications, using various tools.</a:t>
            </a:r>
          </a:p>
          <a:p>
            <a:r>
              <a:rPr kumimoji="1" lang="en-US" altLang="ja-JP" dirty="0" err="1"/>
              <a:t>Github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copolit</a:t>
            </a:r>
            <a:r>
              <a:rPr kumimoji="1" lang="en-US" altLang="ja-JP" dirty="0"/>
              <a:t> is one of the coding support tools, and some of you may use it.</a:t>
            </a:r>
          </a:p>
          <a:p>
            <a:r>
              <a:rPr lang="en-US" altLang="ja-AU" i="0" dirty="0">
                <a:effectLst/>
                <a:latin typeface="+mj-lt"/>
              </a:rPr>
              <a:t>It suggests code snippets and libraries in different programming languages to developers based on</a:t>
            </a:r>
          </a:p>
          <a:p>
            <a:r>
              <a:rPr lang="en-US" altLang="ja-AU" i="0" dirty="0">
                <a:effectLst/>
                <a:latin typeface="+mj-lt"/>
              </a:rPr>
              <a:t>comments that describe specifications and the code being written.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This shows a screen shot of the actual coding support.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copilot recommends the code according to the input.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At first, we describe what we want to do in this process.</a:t>
            </a:r>
          </a:p>
          <a:p>
            <a:r>
              <a:rPr kumimoji="1" lang="en-US" altLang="ja-JP" dirty="0"/>
              <a:t>In this picture, the blue text represents it.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Then, copilot regards the comment as input, and this tool recommends the code according to it.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767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However, this method has still many problems.</a:t>
            </a:r>
          </a:p>
          <a:p>
            <a:r>
              <a:rPr kumimoji="1" lang="en-US" altLang="ja-JP" dirty="0"/>
              <a:t>One of the issues is the effect of input language.</a:t>
            </a:r>
          </a:p>
          <a:p>
            <a:r>
              <a:rPr kumimoji="1" lang="en-US" altLang="ja-JP" dirty="0"/>
              <a:t>For instance, if we input comment in English, we will get correct answer.</a:t>
            </a:r>
          </a:p>
          <a:p>
            <a:r>
              <a:rPr kumimoji="1" lang="en-US" altLang="ja-JP" dirty="0"/>
              <a:t>On the other hand, if we input in Japanese, we may receive wrong answer.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Thus, we should give appropriate input to leverage artificial intelligence efficiently, </a:t>
            </a:r>
          </a:p>
          <a:p>
            <a:r>
              <a:rPr kumimoji="1" lang="en-US" altLang="ja-JP" dirty="0"/>
              <a:t>but we have had no idea about what language is the most suitable for each task.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701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Therefore, the purpose of my research is investigating how language differences affect </a:t>
            </a:r>
            <a:r>
              <a:rPr kumimoji="1" lang="en-US" altLang="ja-JP" dirty="0" err="1"/>
              <a:t>github</a:t>
            </a:r>
            <a:r>
              <a:rPr kumimoji="1" lang="en-US" altLang="ja-JP" dirty="0"/>
              <a:t> copilot performance using Japanese, English, and Chinese.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447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031EA-255D-5F6E-204E-F1461E8EB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68E043A-DD26-8EF4-283A-C3F9421E4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2D9F744-1237-53D4-6BFC-4492CD21E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Before the results, please let me show the experiment specifications briefly.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To begin with, we collected questions in Japanese and English from </a:t>
            </a:r>
            <a:r>
              <a:rPr kumimoji="1" lang="en-US" altLang="ja-JP" dirty="0" err="1"/>
              <a:t>Atcoder</a:t>
            </a:r>
            <a:r>
              <a:rPr kumimoji="1" lang="en-US" altLang="ja-JP" dirty="0"/>
              <a:t>, which is one of the most popular programming contest in Japan.</a:t>
            </a:r>
          </a:p>
          <a:p>
            <a:r>
              <a:rPr kumimoji="1" lang="en-US" altLang="ja-JP" dirty="0"/>
              <a:t>Please note that problems in Chinese has not been given by </a:t>
            </a:r>
            <a:r>
              <a:rPr kumimoji="1" lang="en-US" altLang="ja-JP" dirty="0" err="1"/>
              <a:t>Atcoder</a:t>
            </a:r>
            <a:r>
              <a:rPr kumimoji="1" lang="en-US" altLang="ja-JP" dirty="0"/>
              <a:t>, </a:t>
            </a:r>
          </a:p>
          <a:p>
            <a:r>
              <a:rPr kumimoji="1" lang="en-US" altLang="ja-JP" dirty="0"/>
              <a:t>so a native Chinese speaker with over five years experience in software engineering inspected all questions translated by </a:t>
            </a:r>
            <a:r>
              <a:rPr kumimoji="1" lang="en-US" altLang="ja-JP" dirty="0" err="1"/>
              <a:t>DeepL</a:t>
            </a:r>
            <a:r>
              <a:rPr kumimoji="1" lang="en-US" altLang="ja-JP" dirty="0"/>
              <a:t>.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B3E53B-3C92-7B4E-D47E-654D32B07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45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4E86-D9BA-548C-DBDA-FFDFD611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417EBC-B4A5-66A2-3C5B-B8D00E2B7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4535FD-FB2D-158D-DDE7-D35C9821C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Then, each dataset has 4 different difficulties and A is similar to Easy problems on </a:t>
            </a:r>
            <a:r>
              <a:rPr kumimoji="1" lang="en-US" altLang="ja-JP" dirty="0" err="1"/>
              <a:t>LeetCode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B and C corresponds to medium, and D is like hard on </a:t>
            </a:r>
            <a:r>
              <a:rPr kumimoji="1" lang="en-US" altLang="ja-JP" dirty="0" err="1"/>
              <a:t>LeetCode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Each difficulty includes 189 problems, so a dataset has 756 questions totally.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57665B-6992-9644-ED70-A3AC68114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507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3285-A44F-DB47-9406-EB3FA14B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885622F-1B33-2AEC-8B0A-9A6B0B6BD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68B248-65F5-FB82-EA46-B6B97A85C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Then, we input these datasets into copilot, and got suggestions.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Taking into account the randomness of Copilot, recommendations were obtained five times for each question.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F4D1CF-0A4D-9FEE-12DF-5AB8DB07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11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Finally, please let me share the results.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These graphs summarize the median and average accuracies for English, Japanese, and Chinese, categorized by question difficulty. 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In each graph, blue, green, and orange represents English, Japanese, and Chinese accuracies respectively.</a:t>
            </a:r>
            <a:endParaRPr kumimoji="1" lang="en-US" altLang="ja-AU" sz="1200" dirty="0"/>
          </a:p>
          <a:p>
            <a:endParaRPr kumimoji="1" lang="en-US" altLang="ja-AU" sz="1200" dirty="0"/>
          </a:p>
          <a:p>
            <a:r>
              <a:rPr kumimoji="1" lang="en-US" altLang="ja-AU" sz="1200" dirty="0"/>
              <a:t>According to the graph, we can find that input in Japanese was the highest accuracy in all difficulties.</a:t>
            </a:r>
          </a:p>
          <a:p>
            <a:r>
              <a:rPr kumimoji="1" lang="en-US" altLang="ja-AU" sz="1200" dirty="0"/>
              <a:t>And the accuracy of difficulty A was 68.1%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4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95CB-4BE1-62C5-28AB-3ADDC798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CA480B-FBBC-A390-91F2-EDA12B8EB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A869E4-930B-C1C0-DD49-BD0DCBF1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Focusing on the accuracy differences between languages for difficulty A, </a:t>
            </a:r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the difference between Japanese and English was 4.5%, </a:t>
            </a:r>
            <a:r>
              <a:rPr lang="en-US" altLang="ja-AU" b="0" i="0">
                <a:solidFill>
                  <a:srgbClr val="FFFFFF"/>
                </a:solidFill>
                <a:effectLst/>
                <a:latin typeface="Söhne"/>
              </a:rPr>
              <a:t>and that </a:t>
            </a:r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between Japanese and Chinese was 16.0%.</a:t>
            </a:r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Especially, the difference with Chinese was significant.</a:t>
            </a:r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br>
              <a:rPr lang="en-US" altLang="ja-AU" dirty="0"/>
            </a:br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As a possible reason, since the output format of strings in </a:t>
            </a:r>
            <a:r>
              <a:rPr lang="en-US" altLang="ja-AU" b="0" i="0" dirty="0" err="1">
                <a:solidFill>
                  <a:srgbClr val="ECECEC"/>
                </a:solidFill>
                <a:effectLst/>
                <a:latin typeface="Söhne"/>
              </a:rPr>
              <a:t>AtCoder</a:t>
            </a:r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 is in Roman characters or English words, </a:t>
            </a:r>
          </a:p>
          <a:p>
            <a:pPr algn="l"/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the Chinese dataset used as input contained Roman characters or English words. </a:t>
            </a:r>
          </a:p>
          <a:p>
            <a:pPr algn="l"/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These were possibly not recognized as symbols, or the impact of creating the dataset through translation could be considered.</a:t>
            </a:r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To sum up, it doesn't necessarily mean that English is always better.</a:t>
            </a:r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We have to choose an appropriate language for each task.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79DDFD-51F7-8E4D-F3FA-47634BAC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48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404CD-9D99-F99D-B76F-2B270C69B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96440B-FE22-F580-087D-1EA66D2F5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31782-A436-D176-BC7B-D6E4CF2A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CF1E-4990-6849-81EC-66190DB8AFAD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B2546B-BBA8-81EC-27EB-5FEC7A66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0001EE-5BEB-91C5-E5F4-CA9F41F5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94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fld id="{B363C50D-C199-6543-B2FF-EBE840DC3411}" type="slidenum">
              <a:rPr kumimoji="1" lang="ja-AU" altLang="en-US" smtClean="0"/>
              <a:pPr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42573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C01B7-F42E-52CB-C018-34C85D40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B654E84-1BF1-6C77-978F-483235E09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9B87F4-FA30-E4BA-47F1-3E7239D9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134A-FC4F-2649-BA91-2E834A8F0C99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C66E8-A72A-4D1B-1E88-D16306A9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CB03A2-46BF-7718-CDAA-EEADFDC8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71328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5E95E2C-CF41-367A-BBA0-6430CD154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8D0507-CEDB-A4A8-2818-9D6D201A8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DDB48D-2C2B-B0FE-5672-9E48A438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32CC-9EA4-A546-8DEA-C3AD836D5E23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C87D0C-6A26-0EA1-3156-BE414883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AD0CC8-4D13-D35B-ED9F-85C6F463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43824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1A490-3949-F742-8E01-81018D5CB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1CDF370-D8A3-3847-84F6-251300500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15E41A-D090-B344-BEC7-326FCDA4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F660-2DF7-2E45-9CFE-918050FF98AF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341C6F-B9A2-FD41-AC02-8EC15208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5B285A-04C4-8546-BFD2-F374E64E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000" y="6372000"/>
            <a:ext cx="2743200" cy="365125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fld id="{1C481879-4BA0-5845-809A-AFF3432D951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119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99CC3-F40C-ED45-9F57-56B75341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C60BC9-C29C-7347-A31F-22C9B4E6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ECE59C-1F53-7549-898E-747621E3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82BA-E557-C241-84ED-D21EA3AF5340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E7476C-1C37-D941-9507-9DC1F806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FB47A9-84B2-744D-BA27-9E33FCB2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37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42AA9-733A-8E43-8EA6-365999B5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71326E-B59F-A441-8686-1D4C53154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84E66C-C508-E247-8CA5-38156D6C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7A6E-5B40-D74B-AF32-03BDF757332E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7001DF-DDBE-874E-A72D-241C148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3FEEE8-A764-714D-A340-4AA33F07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29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3D344-447B-C943-8A2A-3BC3AC82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B88163-E957-C94A-B831-D54B1D843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A90399-2CEE-5C45-9A5D-75C855476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0C8BDA-7ED8-0E49-8DE3-1412A710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C5B7D-BE70-7346-932A-393E5BFD3124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61B821-EA03-2A47-BFDE-85FAAB07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D6D3A3-0E0D-9749-B9A3-FA266435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433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57D23-0264-CB48-A139-A7152895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952A5C-4BE0-1942-821D-0E03872E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D044-5F56-8343-9359-0E445F14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5321BA-A8E0-8B49-9A37-A7D2AE13A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52CEB44-1242-BA4C-8605-6C0D47A89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522F81-F22F-E646-83FB-8A9FD27A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BD83-DEAF-A04E-B732-6664F4D0A206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60C5D35-4D2A-214E-9093-041E722D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D9B9D18-1BE4-304F-B0DE-446DA8BD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60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8E440-4145-AB42-9B08-97A2B4A4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136525"/>
            <a:ext cx="10515600" cy="1325563"/>
          </a:xfrm>
        </p:spPr>
        <p:txBody>
          <a:bodyPr>
            <a:normAutofit/>
          </a:bodyPr>
          <a:lstStyle>
            <a:lvl1pPr>
              <a:defRPr sz="4000" b="0" baseline="0"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C63E10-DE05-EC4B-B191-5E119217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2738-4D22-3A4D-ADE0-3C73FA375555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BF63D01-1ECF-1B41-ABB2-CB69A58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A14483-163B-4A4F-8A19-C1FFB9AF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000" y="6372000"/>
            <a:ext cx="2743200" cy="365125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fld id="{1C481879-4BA0-5845-809A-AFF3432D951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468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A62965-D78C-6D41-9DB6-863F575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4F3B-2660-8340-94DC-FEEC71F0012B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360A98-B580-E346-A8D5-D308868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40F7FD-47D8-844C-B328-54D503B5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807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EC2EF8-31E0-8F4E-93FB-C9600973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20CA1-4828-AD4E-BAFF-A3E529BA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912F10A-B4DD-BD43-93C6-9BB597C44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5DDA0D-0583-4846-A810-39EEA053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C62B-1F66-F24D-BA67-0115B797C15E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58ED4-5C3B-DB46-91F0-0E6568BB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03D3AC-D65C-2145-AD3D-825DA331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52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496B9-7CF7-E9AB-CFDC-724CAED8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B6C8A0-635F-12AF-BD1F-A2A45A506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AF550E-2AEB-4A64-A8D0-203A5B04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2AA6-9F54-CF46-AC9E-6174CBD828DD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57B63A-0825-C74F-8D5D-AA8D5791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60120E-76E4-CABF-4CCD-344DF64B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94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fld id="{B363C50D-C199-6543-B2FF-EBE840DC3411}" type="slidenum">
              <a:rPr kumimoji="1" lang="ja-AU" altLang="en-US" smtClean="0"/>
              <a:pPr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24342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49561-3B27-2648-A135-7C56FC04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638304-F8B6-C34C-BE30-BA90A4305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F9E3B0-FBED-CA4C-9DA8-8DF597FE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607857-09BC-1044-AE95-031546A9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FA14-5E52-3047-B95D-F2F03DBBA1B9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B253B3-19D4-1A4F-8E3B-74FF782E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887066-A23C-074C-AECF-E40D4FA7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5849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44637-1E50-B14A-B6AA-1091E830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BFEC6C8-666E-6C48-8686-E546C86CD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20D2CD-95DE-BD4C-8C1C-FC090CAE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D574-1C6B-174A-943A-F92D2820ED94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20A3E3-4720-CD48-96AC-8A8A4616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B8A983-60C0-674F-86DF-72D2D201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80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D686218-EBC9-DD4B-A477-F9C883040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A11A33-9F41-1246-A885-9FFD6AEBC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C4FBAF-B1C0-6F46-BD61-460476F9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DEB25-3A06-3042-B963-5E0BC1F1C078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FB7F5E-62FB-454D-88AB-85C87A3A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63B607-1146-864F-A280-546F6F34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82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F74F1C-9899-06FD-0D91-CA74721B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5B217A-3A2E-0E1F-6943-D22E7EDA1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314EA-110C-6882-45FF-4B591A91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729DB-1C91-AE47-A6BF-973700AE8A17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979884-D2AE-AC35-C49C-92D21811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970EBF-12B7-94CB-62EA-DBCFD527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8136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041670-1C28-AF5F-3D69-81271CA7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D92103-6ADC-3325-6036-73FE6A34A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0FB3B-7D5F-86DE-CEE6-A407B7192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638086-9E11-7691-0B60-8184DC46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D97F1-0C4C-9241-842E-0BFFED3F924C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CFA511-569E-9FB1-99CF-BF4FC538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301AFA-EFA7-BFB6-D81D-9358F818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48098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13F04-2191-45EF-C0CB-14C4F98B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818E0-3734-59C7-8E45-510C0968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F1F96E9-F83A-1054-6651-8E4BA915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69F5636-E8A1-9E90-8BC6-51A5FD697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AE967C-24A8-EB45-DEC8-E737827FB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3C25B4-6112-7466-6A43-D4700880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4FC9-3745-D245-9727-E049D9285B4F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490A4D1-C7BD-4BE9-1787-758AA7BE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8D27BC-37CE-9DA8-2CC9-F6725BB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304648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50D30-65C2-887A-172B-0FBAEE55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4CCDC7-1E69-5651-1C2F-64339152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18BE-B5D7-3444-BF5D-5808F81DC121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0186DF-ED31-D522-965B-1E33FE82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4DBAEF8-7F04-E0D4-5617-9BED4EE8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276902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324B3D-9133-5A8F-FE71-63706F87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A62D2-4A34-9940-B09D-7377E2C7024C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ABD0E3-1DAE-5D00-435E-DDB4B29E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21D9B0-701E-7346-4B9B-DB3C2BF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7391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C0608-2EF0-A909-5831-8231A32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0868E1-931F-DADA-36BB-54BEFC5D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A1BD51B-133B-2BC5-7E89-05596E029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AB8F9D-0B0D-7D7D-10EE-71A14209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0E9A-CA3D-0345-A81B-77ACE44DBA6F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F0DEB19-C598-08B5-F71A-763859CE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AA0718-2378-4FDC-51F1-71D5069F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72510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BBD9F-07CD-E74A-772B-BC386855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9D212B-1116-92D2-6FA3-DCAF6EDAE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AU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79CDC5-DA91-C047-9C2C-9DC43CD2F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AB3902-A459-3F72-4A3E-141E04EA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D33A-D66D-0846-9970-013091B3E2F4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63635F-3A05-1CAB-E866-CF55DDF4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DD7BBE-B7BF-FBA7-645C-86FDB82A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425808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D255D6-6AF5-DAA3-E405-0531947B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4A7928-FA55-F124-2827-0F51523C5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6E6815-9F65-F89F-607F-560654281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4C49C-36E0-7D43-8ED5-67BF241D64C9}" type="datetime1">
              <a:rPr kumimoji="1" lang="ja-JP" altLang="en-US" smtClean="0"/>
              <a:t>2024/3/19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88A0-CC9D-2903-71EA-FB3CD278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0E6F56-28FE-3D4F-559A-3AB24D875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57094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A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E6661A6-E573-2D4E-9852-0083C04F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30693B-A5F8-6841-8172-06739D51C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E5F80-6A39-864E-B9E8-F493BA0A6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A322B-F2DF-E44C-B297-B625A8EAA6E7}" type="datetime1">
              <a:rPr kumimoji="1" lang="ja-JP" altLang="en-US" smtClean="0"/>
              <a:t>2024/3/19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62355F-0EA0-FE46-94FE-18445A35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277FFF-2883-DD4A-AB63-D3F172BCD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5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4.png"/><Relationship Id="rId7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7.png"/><Relationship Id="rId7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3.xml"/><Relationship Id="rId11" Type="http://schemas.openxmlformats.org/officeDocument/2006/relationships/chart" Target="../charts/chart8.xml"/><Relationship Id="rId5" Type="http://schemas.openxmlformats.org/officeDocument/2006/relationships/chart" Target="../charts/chart2.xml"/><Relationship Id="rId10" Type="http://schemas.openxmlformats.org/officeDocument/2006/relationships/chart" Target="../charts/chart7.xml"/><Relationship Id="rId4" Type="http://schemas.openxmlformats.org/officeDocument/2006/relationships/chart" Target="../charts/chart1.xml"/><Relationship Id="rId9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image" Target="../media/image13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11.xml"/><Relationship Id="rId11" Type="http://schemas.openxmlformats.org/officeDocument/2006/relationships/chart" Target="../charts/chart16.xml"/><Relationship Id="rId5" Type="http://schemas.openxmlformats.org/officeDocument/2006/relationships/chart" Target="../charts/chart10.xml"/><Relationship Id="rId10" Type="http://schemas.openxmlformats.org/officeDocument/2006/relationships/chart" Target="../charts/chart15.xml"/><Relationship Id="rId4" Type="http://schemas.openxmlformats.org/officeDocument/2006/relationships/chart" Target="../charts/chart9.xml"/><Relationship Id="rId9" Type="http://schemas.openxmlformats.org/officeDocument/2006/relationships/chart" Target="../charts/char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5063C-E95E-1243-8CC1-34A47577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40500"/>
            <a:ext cx="12192000" cy="1306970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Exploring the Effect of Multiple Natural Languages</a:t>
            </a:r>
            <a:b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     		         on Code Suggestion Using GitHub Copilot</a:t>
            </a:r>
            <a:endParaRPr kumimoji="1" lang="ja-JP" altLang="en-US" sz="32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26" name="図 25" descr="共同会議テーブル">
            <a:extLst>
              <a:ext uri="{FF2B5EF4-FFF2-40B4-BE49-F238E27FC236}">
                <a16:creationId xmlns:a16="http://schemas.microsoft.com/office/drawing/2014/main" id="{5F4E703F-8724-5E4E-A716-8276FAB1D00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1016" b="30489"/>
          <a:stretch/>
        </p:blipFill>
        <p:spPr>
          <a:xfrm>
            <a:off x="1" y="-1"/>
            <a:ext cx="12191999" cy="2935705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C00C9CE-C205-FE49-BBCF-9C18150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ED19C241-5F56-A645-A557-73D2E7ADD135}"/>
              </a:ext>
            </a:extLst>
          </p:cNvPr>
          <p:cNvSpPr txBox="1">
            <a:spLocks/>
          </p:cNvSpPr>
          <p:nvPr/>
        </p:nvSpPr>
        <p:spPr>
          <a:xfrm>
            <a:off x="161747" y="4652266"/>
            <a:ext cx="11868505" cy="1015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AU" altLang="en-US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◎</a:t>
            </a:r>
            <a:r>
              <a:rPr lang="en-US" altLang="ja-AU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Kei Koyanagi, Dong Wang, Kotaro Noguchi, Masanari Kondo</a:t>
            </a:r>
          </a:p>
          <a:p>
            <a:pPr algn="l"/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Alexander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Serebrenik</a:t>
            </a:r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, Yasutaka Kamei,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Naoyasu</a:t>
            </a:r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Ubayashi</a:t>
            </a:r>
            <a:endParaRPr lang="ja-JP" altLang="en-US" sz="2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8C1B84-2625-8A99-9CC6-C35E18F7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903" y="5954119"/>
            <a:ext cx="2602326" cy="70315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BDC7F3D-7043-5A91-10EF-0CF65FA0C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73" y="5950735"/>
            <a:ext cx="2602326" cy="7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0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C956AD-D8E5-8C9F-AAF8-3729DE54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pPr/>
              <a:t>10</a:t>
            </a:fld>
            <a:endParaRPr kumimoji="1" lang="ja-AU" alt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サマリー ズーム 5">
                <a:extLst>
                  <a:ext uri="{FF2B5EF4-FFF2-40B4-BE49-F238E27FC236}">
                    <a16:creationId xmlns:a16="http://schemas.microsoft.com/office/drawing/2014/main" id="{FA1F6A71-F845-BDCD-63B3-0944DE97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4693723"/>
                  </p:ext>
                </p:extLst>
              </p:nvPr>
            </p:nvGraphicFramePr>
            <p:xfrm>
              <a:off x="-651050" y="1379097"/>
              <a:ext cx="13494099" cy="5583836"/>
            </p:xfrm>
            <a:graphic>
              <a:graphicData uri="http://schemas.microsoft.com/office/powerpoint/2016/summaryzoom">
                <psuz:summaryZm>
                  <psuz:summaryZmObj sectionId="{A87B9765-C96F-3643-9E69-14C3338630A6}">
                    <psuz:zmPr id="{7677C788-F249-3341-92A6-7335F0D2CCF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196224" y="195434"/>
                          <a:ext cx="4467068" cy="2512726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F2190B3F-F582-1941-A3F9-843022909BB6}">
                    <psuz:zmPr id="{44561451-2F05-9340-B329-28AA3C11FD5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830807" y="195434"/>
                          <a:ext cx="4467068" cy="2512726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summaryZmObj sectionId="{0E854863-A257-C042-9CE0-28E4160BDFFE}">
                    <psuz:zmPr id="{FE0CB5BB-1649-5542-AE09-6F0E99F7488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196224" y="2875675"/>
                          <a:ext cx="4467068" cy="2512726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サマリー ズーム 5">
                <a:extLst>
                  <a:ext uri="{FF2B5EF4-FFF2-40B4-BE49-F238E27FC236}">
                    <a16:creationId xmlns:a16="http://schemas.microsoft.com/office/drawing/2014/main" id="{FA1F6A71-F845-BDCD-63B3-0944DE9764E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651050" y="1379097"/>
                <a:ext cx="13494099" cy="5583836"/>
                <a:chOff x="-651050" y="1379097"/>
                <a:chExt cx="13494099" cy="5583836"/>
              </a:xfrm>
            </p:grpSpPr>
            <p:pic>
              <p:nvPicPr>
                <p:cNvPr id="2" name="図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5174" y="1574531"/>
                  <a:ext cx="4467068" cy="2512726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" name="図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79757" y="1574531"/>
                  <a:ext cx="4467068" cy="2512726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5" name="図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5174" y="4254772"/>
                  <a:ext cx="4467068" cy="2512726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mc:Fallback>
      </mc:AlternateContent>
      <p:sp>
        <p:nvSpPr>
          <p:cNvPr id="7" name="タイトル 3">
            <a:extLst>
              <a:ext uri="{FF2B5EF4-FFF2-40B4-BE49-F238E27FC236}">
                <a16:creationId xmlns:a16="http://schemas.microsoft.com/office/drawing/2014/main" id="{C1752B75-8654-64A7-7CC8-8C9E2DCC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-92712"/>
            <a:ext cx="11724503" cy="2058035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Summary</a:t>
            </a: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The capability varies across </a:t>
            </a:r>
            <a:b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				           natural languages.</a:t>
            </a:r>
            <a:endParaRPr lang="ja-JP" altLang="en-US" sz="3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DECF23-1710-F949-0D90-01E002553D12}"/>
              </a:ext>
            </a:extLst>
          </p:cNvPr>
          <p:cNvSpPr txBox="1"/>
          <p:nvPr/>
        </p:nvSpPr>
        <p:spPr>
          <a:xfrm>
            <a:off x="6329748" y="4878738"/>
            <a:ext cx="50416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Contact: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Email: kondo@ait.kyushu-u.ac.jp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Twitter: @</a:t>
            </a:r>
            <a:r>
              <a:rPr kumimoji="1" lang="en-US" altLang="ja-JP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masanari_kondo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62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サマリー ズーム 4">
                <a:extLst>
                  <a:ext uri="{FF2B5EF4-FFF2-40B4-BE49-F238E27FC236}">
                    <a16:creationId xmlns:a16="http://schemas.microsoft.com/office/drawing/2014/main" id="{8CF6A0EB-B54C-37EA-047B-ECB02CC858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7272940"/>
                  </p:ext>
                </p:extLst>
              </p:nvPr>
            </p:nvGraphicFramePr>
            <p:xfrm>
              <a:off x="-860576" y="1282217"/>
              <a:ext cx="13913151" cy="5757239"/>
            </p:xfrm>
            <a:graphic>
              <a:graphicData uri="http://schemas.microsoft.com/office/powerpoint/2016/summaryzoom">
                <psuz:summaryZm>
                  <psuz:summaryZmObj sectionId="{A87B9765-C96F-3643-9E69-14C3338630A6}">
                    <psuz:zmPr id="{E9DA52D6-AE42-914E-856A-C6DD5FB9277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64427" y="201504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64712D-3BF1-334C-98B3-C3F88B48905D}">
                    <psuz:zmPr id="{FC0AC94E-C4B9-1E46-A44B-47CB4218259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42934" y="201504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E854863-A257-C042-9CE0-28E4160BDFFE}">
                    <psuz:zmPr id="{618F7F42-C2BA-5246-80A6-530CC15A5CF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64427" y="2964978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サマリー ズーム 4">
                <a:extLst>
                  <a:ext uri="{FF2B5EF4-FFF2-40B4-BE49-F238E27FC236}">
                    <a16:creationId xmlns:a16="http://schemas.microsoft.com/office/drawing/2014/main" id="{8CF6A0EB-B54C-37EA-047B-ECB02CC8583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60576" y="1282217"/>
                <a:ext cx="13913151" cy="5757239"/>
                <a:chOff x="-860576" y="1282217"/>
                <a:chExt cx="13913151" cy="5757239"/>
              </a:xfrm>
            </p:grpSpPr>
            <p:pic>
              <p:nvPicPr>
                <p:cNvPr id="2" name="図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851" y="1483721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図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2358" y="1483721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図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3851" y="4247195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8AEE9A-4825-06F2-E220-17899FD5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pPr/>
              <a:t>11</a:t>
            </a:fld>
            <a:endParaRPr kumimoji="1" lang="ja-AU" altLang="en-US"/>
          </a:p>
        </p:txBody>
      </p:sp>
      <p:sp>
        <p:nvSpPr>
          <p:cNvPr id="7" name="タイトル 3">
            <a:extLst>
              <a:ext uri="{FF2B5EF4-FFF2-40B4-BE49-F238E27FC236}">
                <a16:creationId xmlns:a16="http://schemas.microsoft.com/office/drawing/2014/main" id="{538F5B98-4F2E-0967-ED83-85E6F369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-92712"/>
            <a:ext cx="11724503" cy="2058035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Summary</a:t>
            </a: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The capability varies across </a:t>
            </a:r>
            <a:b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				           natural languages.</a:t>
            </a:r>
            <a:endParaRPr lang="ja-JP" altLang="en-US" sz="3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559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F7C0C3-6693-B71F-F304-CD58CC9B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D5E82A-47D8-D904-C734-0E059F1E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5E68175F-A008-21DC-F49E-898EB984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-92712"/>
            <a:ext cx="11724503" cy="2058035"/>
          </a:xfrm>
        </p:spPr>
        <p:txBody>
          <a:bodyPr>
            <a:noAutofit/>
          </a:bodyPr>
          <a:lstStyle/>
          <a:p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Summary: The capability varies across </a:t>
            </a:r>
            <a:b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				           natural languages.</a:t>
            </a:r>
            <a:endParaRPr lang="ja-JP" altLang="en-US" sz="3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29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1365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Result (Precision)</a:t>
            </a:r>
            <a:endParaRPr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BA879B-2AC8-4C0D-C5E1-01DDE1CA2E08}"/>
              </a:ext>
            </a:extLst>
          </p:cNvPr>
          <p:cNvSpPr/>
          <p:nvPr/>
        </p:nvSpPr>
        <p:spPr>
          <a:xfrm>
            <a:off x="1700464" y="1884636"/>
            <a:ext cx="1941094" cy="6941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Japanese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5EFEA7-2C8F-382D-40CA-735AF4C62C6D}"/>
              </a:ext>
            </a:extLst>
          </p:cNvPr>
          <p:cNvSpPr/>
          <p:nvPr/>
        </p:nvSpPr>
        <p:spPr>
          <a:xfrm>
            <a:off x="5245971" y="1884635"/>
            <a:ext cx="1700055" cy="69413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English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A4010F-D68E-B961-05F0-2E209E279DFD}"/>
              </a:ext>
            </a:extLst>
          </p:cNvPr>
          <p:cNvSpPr/>
          <p:nvPr/>
        </p:nvSpPr>
        <p:spPr>
          <a:xfrm>
            <a:off x="8550439" y="1892338"/>
            <a:ext cx="1700055" cy="6941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AECFB-0095-AD56-5CF3-3DFA8DF78410}"/>
              </a:ext>
            </a:extLst>
          </p:cNvPr>
          <p:cNvSpPr txBox="1"/>
          <p:nvPr/>
        </p:nvSpPr>
        <p:spPr>
          <a:xfrm>
            <a:off x="1551121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68.1%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776509-F3F3-7189-E390-0DCCF306F27B}"/>
              </a:ext>
            </a:extLst>
          </p:cNvPr>
          <p:cNvSpPr txBox="1"/>
          <p:nvPr/>
        </p:nvSpPr>
        <p:spPr>
          <a:xfrm>
            <a:off x="4976108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63.6%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1C948C9-41EC-A06C-423A-AF6A492EFD7E}"/>
              </a:ext>
            </a:extLst>
          </p:cNvPr>
          <p:cNvSpPr txBox="1"/>
          <p:nvPr/>
        </p:nvSpPr>
        <p:spPr>
          <a:xfrm>
            <a:off x="8280576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52.1%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083BF9-C44A-9842-D9CA-8ABE7F1C9557}"/>
              </a:ext>
            </a:extLst>
          </p:cNvPr>
          <p:cNvSpPr txBox="1"/>
          <p:nvPr/>
        </p:nvSpPr>
        <p:spPr>
          <a:xfrm>
            <a:off x="1351624" y="5555876"/>
            <a:ext cx="948873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 need to experiment with additional dataset.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C16BE2-5CE2-4468-0967-65071442D0F7}"/>
              </a:ext>
            </a:extLst>
          </p:cNvPr>
          <p:cNvSpPr txBox="1"/>
          <p:nvPr/>
        </p:nvSpPr>
        <p:spPr>
          <a:xfrm>
            <a:off x="1351625" y="4005159"/>
            <a:ext cx="9488737" cy="954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Remarkable consequence </a:t>
            </a:r>
          </a:p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(it is known empirically that English is the best) </a:t>
            </a:r>
          </a:p>
        </p:txBody>
      </p:sp>
    </p:spTree>
    <p:extLst>
      <p:ext uri="{BB962C8B-B14F-4D97-AF65-F5344CB8AC3E}">
        <p14:creationId xmlns:p14="http://schemas.microsoft.com/office/powerpoint/2010/main" val="283485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Background</a:t>
            </a:r>
            <a:r>
              <a:rPr lang="en-US" altLang="ja-JP" sz="4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Development using AI</a:t>
            </a:r>
            <a:endParaRPr lang="ja-JP" altLang="en-US" sz="4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00D19274-116A-3B26-368A-6588DA8B9E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7904" y="1352981"/>
            <a:ext cx="913708" cy="91370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DFDAA5-960B-36A7-4F24-4BDEDEF710DE}"/>
              </a:ext>
            </a:extLst>
          </p:cNvPr>
          <p:cNvSpPr txBox="1"/>
          <p:nvPr/>
        </p:nvSpPr>
        <p:spPr>
          <a:xfrm>
            <a:off x="3580460" y="1652135"/>
            <a:ext cx="727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</a:t>
            </a:r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(Coding Support)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732BCDC5-A8BB-3D05-B8F9-6B636F2F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71" y="2523466"/>
            <a:ext cx="8777655" cy="419800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9845E1-1232-78DD-A16A-DAD9E64BCE67}"/>
              </a:ext>
            </a:extLst>
          </p:cNvPr>
          <p:cNvSpPr/>
          <p:nvPr/>
        </p:nvSpPr>
        <p:spPr>
          <a:xfrm flipV="1">
            <a:off x="1473161" y="2462532"/>
            <a:ext cx="9230698" cy="216955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FA9786C-EC17-C43D-8EE8-243F14BFCB65}"/>
              </a:ext>
            </a:extLst>
          </p:cNvPr>
          <p:cNvSpPr/>
          <p:nvPr/>
        </p:nvSpPr>
        <p:spPr>
          <a:xfrm flipV="1">
            <a:off x="1488141" y="4693024"/>
            <a:ext cx="9230698" cy="2089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17ED56E-BEA1-350B-B8CE-86E36C3CB7BD}"/>
              </a:ext>
            </a:extLst>
          </p:cNvPr>
          <p:cNvGrpSpPr/>
          <p:nvPr/>
        </p:nvGrpSpPr>
        <p:grpSpPr>
          <a:xfrm>
            <a:off x="9199515" y="5176096"/>
            <a:ext cx="2861512" cy="1006734"/>
            <a:chOff x="8584728" y="5142465"/>
            <a:chExt cx="2578642" cy="1006734"/>
          </a:xfrm>
        </p:grpSpPr>
        <p:sp>
          <p:nvSpPr>
            <p:cNvPr id="2" name="正方形/長方形 11">
              <a:extLst>
                <a:ext uri="{FF2B5EF4-FFF2-40B4-BE49-F238E27FC236}">
                  <a16:creationId xmlns:a16="http://schemas.microsoft.com/office/drawing/2014/main" id="{93D06841-10C7-2278-A8FB-FF9F55C9D4E6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3" name="正方形/長方形 22">
              <a:extLst>
                <a:ext uri="{FF2B5EF4-FFF2-40B4-BE49-F238E27FC236}">
                  <a16:creationId xmlns:a16="http://schemas.microsoft.com/office/drawing/2014/main" id="{7FF778A1-02BF-AFFD-B9B7-EAD739BC1010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91F625B-E951-F666-3674-B56FC9124FCC}"/>
                </a:ext>
              </a:extLst>
            </p:cNvPr>
            <p:cNvSpPr txBox="1"/>
            <p:nvPr/>
          </p:nvSpPr>
          <p:spPr>
            <a:xfrm>
              <a:off x="8693816" y="5441313"/>
              <a:ext cx="2360466" cy="70788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Recommendation</a:t>
              </a: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4109756-F27B-9AAE-92E2-9919E9EFF51A}"/>
              </a:ext>
            </a:extLst>
          </p:cNvPr>
          <p:cNvGrpSpPr/>
          <p:nvPr/>
        </p:nvGrpSpPr>
        <p:grpSpPr>
          <a:xfrm>
            <a:off x="9195505" y="3067472"/>
            <a:ext cx="2861512" cy="822379"/>
            <a:chOff x="8584728" y="5142465"/>
            <a:chExt cx="2578642" cy="822379"/>
          </a:xfrm>
        </p:grpSpPr>
        <p:sp>
          <p:nvSpPr>
            <p:cNvPr id="17" name="正方形/長方形 11">
              <a:extLst>
                <a:ext uri="{FF2B5EF4-FFF2-40B4-BE49-F238E27FC236}">
                  <a16:creationId xmlns:a16="http://schemas.microsoft.com/office/drawing/2014/main" id="{B4FB9686-EF06-4F11-07CA-7EDE7710A11C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8" name="正方形/長方形 22">
              <a:extLst>
                <a:ext uri="{FF2B5EF4-FFF2-40B4-BE49-F238E27FC236}">
                  <a16:creationId xmlns:a16="http://schemas.microsoft.com/office/drawing/2014/main" id="{889AC184-8EAF-ADB0-9334-BCAE4FAE99EF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CE617A9-F99F-BBDC-8352-0373426DEFBE}"/>
                </a:ext>
              </a:extLst>
            </p:cNvPr>
            <p:cNvSpPr txBox="1"/>
            <p:nvPr/>
          </p:nvSpPr>
          <p:spPr>
            <a:xfrm>
              <a:off x="8693816" y="5441313"/>
              <a:ext cx="2360466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27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6" y="52117"/>
            <a:ext cx="11482643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Background</a:t>
            </a:r>
            <a:r>
              <a:rPr lang="en-US" altLang="ja-AU" sz="4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The effect of input language</a:t>
            </a:r>
            <a:endParaRPr lang="ja-JP" altLang="en-US" sz="4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92E141F-AAF7-C1C6-89DD-9563F48992AE}"/>
              </a:ext>
            </a:extLst>
          </p:cNvPr>
          <p:cNvCxnSpPr>
            <a:cxnSpLocks/>
          </p:cNvCxnSpPr>
          <p:nvPr/>
        </p:nvCxnSpPr>
        <p:spPr>
          <a:xfrm>
            <a:off x="4399350" y="3140198"/>
            <a:ext cx="10549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26EB803-5600-1CFC-F934-3E3A7DD5D4A3}"/>
              </a:ext>
            </a:extLst>
          </p:cNvPr>
          <p:cNvCxnSpPr>
            <a:cxnSpLocks/>
          </p:cNvCxnSpPr>
          <p:nvPr/>
        </p:nvCxnSpPr>
        <p:spPr>
          <a:xfrm>
            <a:off x="7046023" y="3127307"/>
            <a:ext cx="11677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E1353A8-CE3C-F237-BF39-79214C0FE3DC}"/>
              </a:ext>
            </a:extLst>
          </p:cNvPr>
          <p:cNvSpPr txBox="1"/>
          <p:nvPr/>
        </p:nvSpPr>
        <p:spPr>
          <a:xfrm>
            <a:off x="8047713" y="2588698"/>
            <a:ext cx="318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Correct</a:t>
            </a:r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Answer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B051589B-8A7A-DED6-318A-C6C734140A9F}"/>
              </a:ext>
            </a:extLst>
          </p:cNvPr>
          <p:cNvCxnSpPr>
            <a:cxnSpLocks/>
          </p:cNvCxnSpPr>
          <p:nvPr/>
        </p:nvCxnSpPr>
        <p:spPr>
          <a:xfrm>
            <a:off x="4399350" y="4938779"/>
            <a:ext cx="10549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28A8297-0FD7-E575-5488-C6B7D8CCE059}"/>
              </a:ext>
            </a:extLst>
          </p:cNvPr>
          <p:cNvCxnSpPr>
            <a:cxnSpLocks/>
          </p:cNvCxnSpPr>
          <p:nvPr/>
        </p:nvCxnSpPr>
        <p:spPr>
          <a:xfrm>
            <a:off x="7046023" y="4925888"/>
            <a:ext cx="11677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A5D7B2C-844A-CD26-3C74-A3D7485EA15F}"/>
              </a:ext>
            </a:extLst>
          </p:cNvPr>
          <p:cNvSpPr txBox="1"/>
          <p:nvPr/>
        </p:nvSpPr>
        <p:spPr>
          <a:xfrm>
            <a:off x="8047713" y="4387279"/>
            <a:ext cx="318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0B0F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Wrong</a:t>
            </a:r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Answer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4EE1890-888B-F33C-40A5-8E03A63B55EE}"/>
              </a:ext>
            </a:extLst>
          </p:cNvPr>
          <p:cNvSpPr txBox="1"/>
          <p:nvPr/>
        </p:nvSpPr>
        <p:spPr>
          <a:xfrm>
            <a:off x="2399941" y="1673712"/>
            <a:ext cx="1206092" cy="52322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Input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D46FE9F-A604-1423-507A-7872F6D71C02}"/>
              </a:ext>
            </a:extLst>
          </p:cNvPr>
          <p:cNvSpPr txBox="1"/>
          <p:nvPr/>
        </p:nvSpPr>
        <p:spPr>
          <a:xfrm>
            <a:off x="8901369" y="1673712"/>
            <a:ext cx="1472838" cy="52322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Output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4BBE9AD-08F3-E209-367A-8570CBCEE5FB}"/>
              </a:ext>
            </a:extLst>
          </p:cNvPr>
          <p:cNvSpPr txBox="1"/>
          <p:nvPr/>
        </p:nvSpPr>
        <p:spPr>
          <a:xfrm>
            <a:off x="618009" y="5789117"/>
            <a:ext cx="1095598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We should give appropriate input to use AI efficiently.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E8C48-2367-3CD3-B7FA-C5B1C951B23F}"/>
              </a:ext>
            </a:extLst>
          </p:cNvPr>
          <p:cNvSpPr txBox="1"/>
          <p:nvPr/>
        </p:nvSpPr>
        <p:spPr>
          <a:xfrm>
            <a:off x="1411704" y="2791270"/>
            <a:ext cx="318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 English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1E5620-6EF6-1BC9-802C-E89B578C16E1}"/>
              </a:ext>
            </a:extLst>
          </p:cNvPr>
          <p:cNvSpPr txBox="1"/>
          <p:nvPr/>
        </p:nvSpPr>
        <p:spPr>
          <a:xfrm>
            <a:off x="1411704" y="4633500"/>
            <a:ext cx="318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 Japanese</a:t>
            </a:r>
          </a:p>
        </p:txBody>
      </p:sp>
      <p:pic>
        <p:nvPicPr>
          <p:cNvPr id="11" name="グラフィックス 10" descr="ドキュメント 枠線">
            <a:extLst>
              <a:ext uri="{FF2B5EF4-FFF2-40B4-BE49-F238E27FC236}">
                <a16:creationId xmlns:a16="http://schemas.microsoft.com/office/drawing/2014/main" id="{005A22F0-5291-F6BD-A5AD-67646E3CA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73" y="3395259"/>
            <a:ext cx="1150247" cy="1150247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DAF6EAB-26A2-CFB2-BF87-709C9016225F}"/>
              </a:ext>
            </a:extLst>
          </p:cNvPr>
          <p:cNvCxnSpPr/>
          <p:nvPr/>
        </p:nvCxnSpPr>
        <p:spPr>
          <a:xfrm flipV="1">
            <a:off x="1299410" y="3188324"/>
            <a:ext cx="401054" cy="2888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1C8793F-0139-13CE-B448-332BA0DA7D38}"/>
              </a:ext>
            </a:extLst>
          </p:cNvPr>
          <p:cNvCxnSpPr>
            <a:cxnSpLocks/>
          </p:cNvCxnSpPr>
          <p:nvPr/>
        </p:nvCxnSpPr>
        <p:spPr>
          <a:xfrm rot="4200000" flipV="1">
            <a:off x="1299410" y="4447787"/>
            <a:ext cx="401054" cy="2888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2A157FF2-8E77-ECC1-056C-A4A60C7BD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6847" y="2588698"/>
            <a:ext cx="913708" cy="913708"/>
          </a:xfrm>
          <a:prstGeom prst="rect">
            <a:avLst/>
          </a:prstGeom>
        </p:spPr>
      </p:pic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B7A50C58-673C-5641-9EBE-827DA766B1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6847" y="4395856"/>
            <a:ext cx="913708" cy="91370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9F3438-AA90-B729-7DF7-783C159676B9}"/>
              </a:ext>
            </a:extLst>
          </p:cNvPr>
          <p:cNvSpPr txBox="1"/>
          <p:nvPr/>
        </p:nvSpPr>
        <p:spPr>
          <a:xfrm>
            <a:off x="5443011" y="1459783"/>
            <a:ext cx="1621380" cy="95410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</a:p>
        </p:txBody>
      </p:sp>
    </p:spTree>
    <p:extLst>
      <p:ext uri="{BB962C8B-B14F-4D97-AF65-F5344CB8AC3E}">
        <p14:creationId xmlns:p14="http://schemas.microsoft.com/office/powerpoint/2010/main" val="85319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28689558-89DE-DC76-A4FF-F3A24144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94143" y="3242971"/>
            <a:ext cx="1369056" cy="13690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EA03ADF-D567-A318-0D06-B9311A801506}"/>
              </a:ext>
            </a:extLst>
          </p:cNvPr>
          <p:cNvSpPr/>
          <p:nvPr/>
        </p:nvSpPr>
        <p:spPr>
          <a:xfrm>
            <a:off x="235128" y="2188832"/>
            <a:ext cx="1890671" cy="80017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Japanese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444B862-1AD7-7576-100D-B12A3332CF8B}"/>
              </a:ext>
            </a:extLst>
          </p:cNvPr>
          <p:cNvSpPr/>
          <p:nvPr/>
        </p:nvSpPr>
        <p:spPr>
          <a:xfrm>
            <a:off x="235128" y="3690260"/>
            <a:ext cx="1890671" cy="80017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English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6A195A-7DC1-8AA5-D677-2FACDBFDD997}"/>
              </a:ext>
            </a:extLst>
          </p:cNvPr>
          <p:cNvSpPr/>
          <p:nvPr/>
        </p:nvSpPr>
        <p:spPr>
          <a:xfrm>
            <a:off x="235128" y="5191688"/>
            <a:ext cx="1890671" cy="8001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タイトル 3">
            <a:extLst>
              <a:ext uri="{FF2B5EF4-FFF2-40B4-BE49-F238E27FC236}">
                <a16:creationId xmlns:a16="http://schemas.microsoft.com/office/drawing/2014/main" id="{761E71F3-9D38-8AE7-4BBD-AA82212A2A16}"/>
              </a:ext>
            </a:extLst>
          </p:cNvPr>
          <p:cNvSpPr txBox="1">
            <a:spLocks/>
          </p:cNvSpPr>
          <p:nvPr/>
        </p:nvSpPr>
        <p:spPr>
          <a:xfrm>
            <a:off x="467496" y="302637"/>
            <a:ext cx="117245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Goal</a:t>
            </a:r>
            <a:r>
              <a:rPr lang="en-US" altLang="ja-JP" sz="4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</a:t>
            </a:r>
            <a:r>
              <a:rPr lang="en-US" altLang="ja-JP" sz="35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Understand how </a:t>
            </a:r>
            <a:r>
              <a:rPr lang="en-US" altLang="ja-JP" sz="3500" dirty="0">
                <a:solidFill>
                  <a:srgbClr val="0076BA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language differences </a:t>
            </a:r>
            <a:r>
              <a:rPr lang="en-US" altLang="ja-JP" sz="35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affect GitHub Copilot performance </a:t>
            </a:r>
            <a:endParaRPr lang="ja-JP" altLang="en-US" sz="35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C884C86-3ED2-DB83-329D-7281BA121A63}"/>
              </a:ext>
            </a:extLst>
          </p:cNvPr>
          <p:cNvSpPr txBox="1"/>
          <p:nvPr/>
        </p:nvSpPr>
        <p:spPr>
          <a:xfrm>
            <a:off x="3867981" y="4870546"/>
            <a:ext cx="1621380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265B527-DF5A-8131-D5BD-6DBC6A572F83}"/>
              </a:ext>
            </a:extLst>
          </p:cNvPr>
          <p:cNvGrpSpPr/>
          <p:nvPr/>
        </p:nvGrpSpPr>
        <p:grpSpPr>
          <a:xfrm>
            <a:off x="8518203" y="2815975"/>
            <a:ext cx="3431937" cy="1951108"/>
            <a:chOff x="8584728" y="5142465"/>
            <a:chExt cx="2578642" cy="822379"/>
          </a:xfrm>
        </p:grpSpPr>
        <p:sp>
          <p:nvSpPr>
            <p:cNvPr id="41" name="正方形/長方形 11">
              <a:extLst>
                <a:ext uri="{FF2B5EF4-FFF2-40B4-BE49-F238E27FC236}">
                  <a16:creationId xmlns:a16="http://schemas.microsoft.com/office/drawing/2014/main" id="{EE7EF77D-3492-A485-320A-30048E2DFE24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42" name="正方形/長方形 22">
              <a:extLst>
                <a:ext uri="{FF2B5EF4-FFF2-40B4-BE49-F238E27FC236}">
                  <a16:creationId xmlns:a16="http://schemas.microsoft.com/office/drawing/2014/main" id="{30313291-7E53-1E24-1EE9-05284A080E3B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C564C2EA-1AE7-F67C-A478-9FD9BA04CA14}"/>
                </a:ext>
              </a:extLst>
            </p:cNvPr>
            <p:cNvSpPr txBox="1"/>
            <p:nvPr/>
          </p:nvSpPr>
          <p:spPr>
            <a:xfrm>
              <a:off x="8693816" y="5435835"/>
              <a:ext cx="2360466" cy="3502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Which language</a:t>
              </a:r>
            </a:p>
            <a:p>
              <a:pPr algn="ctr"/>
              <a:r>
                <a:rPr lang="en-US" altLang="ja-JP" sz="2400" b="1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is the best?</a:t>
              </a:r>
            </a:p>
          </p:txBody>
        </p:sp>
      </p:grpSp>
      <p:pic>
        <p:nvPicPr>
          <p:cNvPr id="13" name="図 12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E24F722E-9325-63FB-9D20-7C0A63597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4" y="3706913"/>
            <a:ext cx="618405" cy="766868"/>
          </a:xfrm>
          <a:prstGeom prst="rect">
            <a:avLst/>
          </a:prstGeom>
          <a:noFill/>
        </p:spPr>
      </p:pic>
      <p:pic>
        <p:nvPicPr>
          <p:cNvPr id="15" name="図 14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9B237167-CBB7-43E6-47A9-C15125074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3" y="2205485"/>
            <a:ext cx="618405" cy="766868"/>
          </a:xfrm>
          <a:prstGeom prst="rect">
            <a:avLst/>
          </a:prstGeom>
          <a:noFill/>
        </p:spPr>
      </p:pic>
      <p:pic>
        <p:nvPicPr>
          <p:cNvPr id="16" name="図 15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78531756-50E6-30D2-4102-E7FB62A1E4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3" y="5208341"/>
            <a:ext cx="618405" cy="766868"/>
          </a:xfrm>
          <a:prstGeom prst="rect">
            <a:avLst/>
          </a:prstGeom>
          <a:noFill/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98E3A7B-A716-A463-6C03-C3ED5672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1884620"/>
            <a:ext cx="618406" cy="61840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4F1811D-74FC-9463-E7A1-B8071D27C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3397710"/>
            <a:ext cx="618406" cy="61840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5DB830D-3CAD-5850-1CCC-E82320E1A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4899138"/>
            <a:ext cx="618406" cy="618406"/>
          </a:xfrm>
          <a:prstGeom prst="rect">
            <a:avLst/>
          </a:prstGeom>
        </p:spPr>
      </p:pic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4E997BB-64F5-A7A5-17F9-52DA27528983}"/>
              </a:ext>
            </a:extLst>
          </p:cNvPr>
          <p:cNvCxnSpPr>
            <a:cxnSpLocks/>
          </p:cNvCxnSpPr>
          <p:nvPr/>
        </p:nvCxnSpPr>
        <p:spPr>
          <a:xfrm>
            <a:off x="2264477" y="2600563"/>
            <a:ext cx="1548000" cy="892800"/>
          </a:xfrm>
          <a:prstGeom prst="straightConnector1">
            <a:avLst/>
          </a:prstGeom>
          <a:ln w="44450">
            <a:solidFill>
              <a:schemeClr val="accent6">
                <a:alpha val="8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C37FD53-C1FF-2F06-0871-6AE38B61CB93}"/>
              </a:ext>
            </a:extLst>
          </p:cNvPr>
          <p:cNvCxnSpPr>
            <a:cxnSpLocks/>
          </p:cNvCxnSpPr>
          <p:nvPr/>
        </p:nvCxnSpPr>
        <p:spPr>
          <a:xfrm>
            <a:off x="2217240" y="4090347"/>
            <a:ext cx="1548000" cy="0"/>
          </a:xfrm>
          <a:prstGeom prst="straightConnector1">
            <a:avLst/>
          </a:prstGeom>
          <a:ln w="44450">
            <a:solidFill>
              <a:schemeClr val="accent5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726AD88-F834-64DA-6FD9-26182711E8F3}"/>
              </a:ext>
            </a:extLst>
          </p:cNvPr>
          <p:cNvCxnSpPr>
            <a:cxnSpLocks/>
          </p:cNvCxnSpPr>
          <p:nvPr/>
        </p:nvCxnSpPr>
        <p:spPr>
          <a:xfrm flipV="1">
            <a:off x="2233565" y="4791602"/>
            <a:ext cx="1548000" cy="800173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E42040F-1184-6DE2-5B05-B297B77F5889}"/>
              </a:ext>
            </a:extLst>
          </p:cNvPr>
          <p:cNvCxnSpPr>
            <a:cxnSpLocks/>
          </p:cNvCxnSpPr>
          <p:nvPr/>
        </p:nvCxnSpPr>
        <p:spPr>
          <a:xfrm>
            <a:off x="5499155" y="4791602"/>
            <a:ext cx="1548000" cy="892800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36D7A610-1978-CBCD-79E6-8F9B474F8E47}"/>
              </a:ext>
            </a:extLst>
          </p:cNvPr>
          <p:cNvCxnSpPr>
            <a:cxnSpLocks/>
          </p:cNvCxnSpPr>
          <p:nvPr/>
        </p:nvCxnSpPr>
        <p:spPr>
          <a:xfrm>
            <a:off x="5499155" y="4090347"/>
            <a:ext cx="1548000" cy="0"/>
          </a:xfrm>
          <a:prstGeom prst="straightConnector1">
            <a:avLst/>
          </a:prstGeom>
          <a:ln w="44450">
            <a:solidFill>
              <a:schemeClr val="accent5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5781802-3E06-7599-EA4E-B70248CE3136}"/>
              </a:ext>
            </a:extLst>
          </p:cNvPr>
          <p:cNvCxnSpPr>
            <a:cxnSpLocks/>
          </p:cNvCxnSpPr>
          <p:nvPr/>
        </p:nvCxnSpPr>
        <p:spPr>
          <a:xfrm flipV="1">
            <a:off x="5499155" y="2677789"/>
            <a:ext cx="1548000" cy="800173"/>
          </a:xfrm>
          <a:prstGeom prst="straightConnector1">
            <a:avLst/>
          </a:prstGeom>
          <a:ln w="44450">
            <a:solidFill>
              <a:schemeClr val="accent6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39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716C0-6D56-8947-CEE5-11313CFF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77DED6-B6A1-D63D-58FF-8B203FEE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10E5DF93-3862-DC99-BC73-5E0F97D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Experiment</a:t>
            </a:r>
            <a:endParaRPr lang="ja-JP" altLang="en-US" sz="40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78B00F4-7A69-9A84-6AB0-7068F09F14C8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9CD9006-E7C8-BC53-FF0B-5A64FDFF8834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A90B666-A21B-0A41-1CD8-18845E274E83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40" name="フローチャート: 磁気ディスク 39">
                <a:extLst>
                  <a:ext uri="{FF2B5EF4-FFF2-40B4-BE49-F238E27FC236}">
                    <a16:creationId xmlns:a16="http://schemas.microsoft.com/office/drawing/2014/main" id="{2AC584B8-7A22-0647-356D-33FC9719C89A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41" name="フローチャート: 磁気ディスク 40">
                <a:extLst>
                  <a:ext uri="{FF2B5EF4-FFF2-40B4-BE49-F238E27FC236}">
                    <a16:creationId xmlns:a16="http://schemas.microsoft.com/office/drawing/2014/main" id="{6281654C-A7BF-BB02-B122-CCC92CC1EA9E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42" name="フローチャート: 磁気ディスク 41">
                <a:extLst>
                  <a:ext uri="{FF2B5EF4-FFF2-40B4-BE49-F238E27FC236}">
                    <a16:creationId xmlns:a16="http://schemas.microsoft.com/office/drawing/2014/main" id="{7926C108-B788-B6DE-4A22-236A715E05AA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AF7CCFDF-6EF2-06A0-F2FC-44A4ECA294C6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1C5A45A7-0115-510C-A58F-2A0B1D579F5C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D5303DE-40FA-F932-275F-37D120C46DDA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02F15A4-EBC5-84DD-12DA-DD5F3E4A9A32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672854C7-8D3E-B2E9-65DD-B28F3F15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905635-0735-B675-518F-DCAC7923AFFB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694801E-7717-722C-D1C8-F20D72B175EC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67" name="フローチャート: 磁気ディスク 66">
                <a:extLst>
                  <a:ext uri="{FF2B5EF4-FFF2-40B4-BE49-F238E27FC236}">
                    <a16:creationId xmlns:a16="http://schemas.microsoft.com/office/drawing/2014/main" id="{FE3A0506-5CE3-7F21-CACE-2630B06F8701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68" name="フローチャート: 磁気ディスク 67">
                <a:extLst>
                  <a:ext uri="{FF2B5EF4-FFF2-40B4-BE49-F238E27FC236}">
                    <a16:creationId xmlns:a16="http://schemas.microsoft.com/office/drawing/2014/main" id="{0794298E-69C2-53B8-3161-B8490C540489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69" name="フローチャート: 磁気ディスク 68">
                <a:extLst>
                  <a:ext uri="{FF2B5EF4-FFF2-40B4-BE49-F238E27FC236}">
                    <a16:creationId xmlns:a16="http://schemas.microsoft.com/office/drawing/2014/main" id="{333F2085-CECE-C1FC-04B0-C94C2AEA94E9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D53A593-B04C-6361-668D-4E2D4275CABD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55BA83F-E486-9A5F-2793-3E68B2980DB4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6BE79BE8-EF74-140E-DB19-449B182001BA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73" name="フローチャート: 磁気ディスク 72">
                <a:extLst>
                  <a:ext uri="{FF2B5EF4-FFF2-40B4-BE49-F238E27FC236}">
                    <a16:creationId xmlns:a16="http://schemas.microsoft.com/office/drawing/2014/main" id="{E01C82C3-A3B5-FE37-E445-220A13735EB4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74" name="フローチャート: 磁気ディスク 73">
                <a:extLst>
                  <a:ext uri="{FF2B5EF4-FFF2-40B4-BE49-F238E27FC236}">
                    <a16:creationId xmlns:a16="http://schemas.microsoft.com/office/drawing/2014/main" id="{BA26922C-A8F8-A7DF-97BE-0C5DB55C1E77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75" name="フローチャート: 磁気ディスク 74">
                <a:extLst>
                  <a:ext uri="{FF2B5EF4-FFF2-40B4-BE49-F238E27FC236}">
                    <a16:creationId xmlns:a16="http://schemas.microsoft.com/office/drawing/2014/main" id="{111D039C-5E10-1CB2-E111-B9177887F5E6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A09BADA2-DBD2-1A4F-F115-1574ECABA880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856DD35E-9E47-D5EB-7D34-EF10ED82C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3F48BB6F-0B97-F119-8DD9-71C27AC91CF9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99B35A7-10E2-09B3-8E18-527A86A17131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68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A91CC-437B-0C3C-5DAC-2A18108AD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0C5E84-11D6-5226-9EB4-6C296714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CAAF936D-4CF1-2B48-5143-8E0B3E18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Experiment</a:t>
            </a:r>
            <a:endParaRPr lang="ja-JP" altLang="en-US" sz="4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FDE086F-7188-1AA6-73A6-75D8B5BE677F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E200FE0-85C1-57E9-C69C-76175B1E22D2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3FB8AA6C-E54F-DC80-E27D-5091DE8E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sp>
        <p:nvSpPr>
          <p:cNvPr id="84" name="角丸四角形吹き出し 83">
            <a:extLst>
              <a:ext uri="{FF2B5EF4-FFF2-40B4-BE49-F238E27FC236}">
                <a16:creationId xmlns:a16="http://schemas.microsoft.com/office/drawing/2014/main" id="{CD0BCF3D-FFBF-268C-5C0D-AF64A1F2FF48}"/>
              </a:ext>
            </a:extLst>
          </p:cNvPr>
          <p:cNvSpPr/>
          <p:nvPr/>
        </p:nvSpPr>
        <p:spPr>
          <a:xfrm>
            <a:off x="5785764" y="1028700"/>
            <a:ext cx="5930008" cy="3830708"/>
          </a:xfrm>
          <a:prstGeom prst="wedgeRoundRectCallout">
            <a:avLst>
              <a:gd name="adj1" fmla="val -61794"/>
              <a:gd name="adj2" fmla="val -29643"/>
              <a:gd name="adj3" fmla="val 16667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43DD376B-6ED1-880A-21F9-2370EAD60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386FEA5-D951-20F4-C769-05A348FD2A52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09" name="図 108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C8C9E4DE-4C59-DE5F-E683-675D5F403E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6372908" y="1392658"/>
            <a:ext cx="694020" cy="860637"/>
          </a:xfrm>
          <a:prstGeom prst="rect">
            <a:avLst/>
          </a:prstGeom>
          <a:noFill/>
        </p:spPr>
      </p:pic>
      <p:pic>
        <p:nvPicPr>
          <p:cNvPr id="111" name="図 110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BF815BFB-D374-AD15-22DD-6227E51BE9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7680587" y="1392658"/>
            <a:ext cx="694020" cy="860637"/>
          </a:xfrm>
          <a:prstGeom prst="rect">
            <a:avLst/>
          </a:prstGeom>
          <a:noFill/>
        </p:spPr>
      </p:pic>
      <p:pic>
        <p:nvPicPr>
          <p:cNvPr id="112" name="図 111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0179C86B-80B6-F9BF-82E6-486E0201EE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8988266" y="1370699"/>
            <a:ext cx="694020" cy="860637"/>
          </a:xfrm>
          <a:prstGeom prst="rect">
            <a:avLst/>
          </a:prstGeom>
          <a:noFill/>
        </p:spPr>
      </p:pic>
      <p:pic>
        <p:nvPicPr>
          <p:cNvPr id="113" name="図 112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DE847ED-D18A-2C68-875F-D125947995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10295945" y="1392658"/>
            <a:ext cx="694020" cy="860637"/>
          </a:xfrm>
          <a:prstGeom prst="rect">
            <a:avLst/>
          </a:prstGeom>
          <a:noFill/>
        </p:spPr>
      </p:pic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638EEAA-5EB0-D31E-5702-5DB5F7E2074E}"/>
              </a:ext>
            </a:extLst>
          </p:cNvPr>
          <p:cNvSpPr txBox="1"/>
          <p:nvPr/>
        </p:nvSpPr>
        <p:spPr>
          <a:xfrm>
            <a:off x="6385737" y="2386420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048FC9EF-CC7F-3E5B-D35D-31285C23D31D}"/>
              </a:ext>
            </a:extLst>
          </p:cNvPr>
          <p:cNvSpPr txBox="1"/>
          <p:nvPr/>
        </p:nvSpPr>
        <p:spPr>
          <a:xfrm>
            <a:off x="7693416" y="2388810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59F43229-4893-1FF7-70CF-3A81041A721E}"/>
              </a:ext>
            </a:extLst>
          </p:cNvPr>
          <p:cNvSpPr txBox="1"/>
          <p:nvPr/>
        </p:nvSpPr>
        <p:spPr>
          <a:xfrm>
            <a:off x="9001095" y="2386419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C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B0A741E9-EFA1-3126-9224-2F18E2B62607}"/>
              </a:ext>
            </a:extLst>
          </p:cNvPr>
          <p:cNvSpPr txBox="1"/>
          <p:nvPr/>
        </p:nvSpPr>
        <p:spPr>
          <a:xfrm>
            <a:off x="10308774" y="2386419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D</a:t>
            </a: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6EE01FCE-1179-EB5F-65AD-88F8BFFBB7F7}"/>
              </a:ext>
            </a:extLst>
          </p:cNvPr>
          <p:cNvCxnSpPr>
            <a:cxnSpLocks/>
          </p:cNvCxnSpPr>
          <p:nvPr/>
        </p:nvCxnSpPr>
        <p:spPr>
          <a:xfrm>
            <a:off x="7397791" y="1462088"/>
            <a:ext cx="0" cy="216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6CCEAC5A-B645-9D95-F9ED-C6630C7F52E4}"/>
              </a:ext>
            </a:extLst>
          </p:cNvPr>
          <p:cNvCxnSpPr>
            <a:cxnSpLocks/>
          </p:cNvCxnSpPr>
          <p:nvPr/>
        </p:nvCxnSpPr>
        <p:spPr>
          <a:xfrm>
            <a:off x="9988591" y="1469761"/>
            <a:ext cx="0" cy="216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0B2C92D-95A4-B513-B1AA-AB94C35A2390}"/>
              </a:ext>
            </a:extLst>
          </p:cNvPr>
          <p:cNvCxnSpPr>
            <a:cxnSpLocks/>
          </p:cNvCxnSpPr>
          <p:nvPr/>
        </p:nvCxnSpPr>
        <p:spPr>
          <a:xfrm>
            <a:off x="6096000" y="2945548"/>
            <a:ext cx="53420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A09B107B-2F75-40C1-5646-0A463EF0E27B}"/>
              </a:ext>
            </a:extLst>
          </p:cNvPr>
          <p:cNvSpPr txBox="1"/>
          <p:nvPr/>
        </p:nvSpPr>
        <p:spPr>
          <a:xfrm>
            <a:off x="6214273" y="3100434"/>
            <a:ext cx="99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Easy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239C2F13-94D8-5028-CAB3-CD9F3797C8A8}"/>
              </a:ext>
            </a:extLst>
          </p:cNvPr>
          <p:cNvSpPr txBox="1"/>
          <p:nvPr/>
        </p:nvSpPr>
        <p:spPr>
          <a:xfrm>
            <a:off x="7680587" y="3100433"/>
            <a:ext cx="187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Medium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27CCD8FC-B94C-FC10-C601-FF2010624116}"/>
              </a:ext>
            </a:extLst>
          </p:cNvPr>
          <p:cNvSpPr txBox="1"/>
          <p:nvPr/>
        </p:nvSpPr>
        <p:spPr>
          <a:xfrm>
            <a:off x="10011783" y="3101651"/>
            <a:ext cx="127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Hard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7263098B-4C64-5BA0-FF68-171431A0682A}"/>
              </a:ext>
            </a:extLst>
          </p:cNvPr>
          <p:cNvSpPr txBox="1"/>
          <p:nvPr/>
        </p:nvSpPr>
        <p:spPr>
          <a:xfrm>
            <a:off x="5954714" y="4013752"/>
            <a:ext cx="559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Each difficulty has 189 problems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7B3ED39F-A1CD-84E2-50DB-43F098603E4A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E5823C57-2B3A-F61A-CF8F-7CE6191937B1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63E6698-409C-5AEC-665B-465113B3609D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6E85E63-40EC-D43C-D01A-F0A7482652EF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78AC943-56FB-FACC-FA66-0E0AE1FA0F9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9" name="フローチャート: 磁気ディスク 8">
                <a:extLst>
                  <a:ext uri="{FF2B5EF4-FFF2-40B4-BE49-F238E27FC236}">
                    <a16:creationId xmlns:a16="http://schemas.microsoft.com/office/drawing/2014/main" id="{96F70FAA-4615-D1C9-1477-EC67E3525561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1" name="フローチャート: 磁気ディスク 10">
                <a:extLst>
                  <a:ext uri="{FF2B5EF4-FFF2-40B4-BE49-F238E27FC236}">
                    <a16:creationId xmlns:a16="http://schemas.microsoft.com/office/drawing/2014/main" id="{A18AB08E-1A9B-3856-5728-6E98F7EE2207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2" name="フローチャート: 磁気ディスク 11">
                <a:extLst>
                  <a:ext uri="{FF2B5EF4-FFF2-40B4-BE49-F238E27FC236}">
                    <a16:creationId xmlns:a16="http://schemas.microsoft.com/office/drawing/2014/main" id="{DC1659DF-0136-536D-B0D2-EEE4D30D9F09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02F7F81-5CAF-E738-55E1-DAE13CDE3988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FB9241E-B6F6-C09D-DB32-C7484DBCD5F3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6148CF2-90DE-5930-99D8-855250615C0D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6" name="フローチャート: 磁気ディスク 15">
                <a:extLst>
                  <a:ext uri="{FF2B5EF4-FFF2-40B4-BE49-F238E27FC236}">
                    <a16:creationId xmlns:a16="http://schemas.microsoft.com/office/drawing/2014/main" id="{CADF5C32-C8DE-F136-06F2-691BEE365CAD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7" name="フローチャート: 磁気ディスク 16">
                <a:extLst>
                  <a:ext uri="{FF2B5EF4-FFF2-40B4-BE49-F238E27FC236}">
                    <a16:creationId xmlns:a16="http://schemas.microsoft.com/office/drawing/2014/main" id="{FF7AA4C2-1E9F-493E-5ADD-87705EED0A31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8" name="フローチャート: 磁気ディスク 17">
                <a:extLst>
                  <a:ext uri="{FF2B5EF4-FFF2-40B4-BE49-F238E27FC236}">
                    <a16:creationId xmlns:a16="http://schemas.microsoft.com/office/drawing/2014/main" id="{EC7C2C57-C6B4-A526-11E1-D5CACB9A8AE7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365FEA9-C859-CFBA-29A5-97C4AC220446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90C3E86-9B21-12A9-11B3-AC24A1AA8019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1E930EA-A23B-6E88-0D3B-C283456DFEB4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22" name="フローチャート: 磁気ディスク 21">
                <a:extLst>
                  <a:ext uri="{FF2B5EF4-FFF2-40B4-BE49-F238E27FC236}">
                    <a16:creationId xmlns:a16="http://schemas.microsoft.com/office/drawing/2014/main" id="{D7130F0F-C54F-52C4-F7AC-25D10793119F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3" name="フローチャート: 磁気ディスク 22">
                <a:extLst>
                  <a:ext uri="{FF2B5EF4-FFF2-40B4-BE49-F238E27FC236}">
                    <a16:creationId xmlns:a16="http://schemas.microsoft.com/office/drawing/2014/main" id="{AFD8F90F-A07C-1D13-BC5E-BB83BBF11D95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4" name="フローチャート: 磁気ディスク 23">
                <a:extLst>
                  <a:ext uri="{FF2B5EF4-FFF2-40B4-BE49-F238E27FC236}">
                    <a16:creationId xmlns:a16="http://schemas.microsoft.com/office/drawing/2014/main" id="{16C2FD8E-1D19-2F27-A56F-67AE320DE707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8A97477-7FF5-96E7-C243-EA744897AB91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2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A20BE-49F1-033B-1C5A-E1BC8167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4F9A6-5E05-4108-9D37-79BFB3CC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8660F5BF-1ADE-7FA2-1721-63B8CB28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Experiment</a:t>
            </a:r>
            <a:endParaRPr lang="ja-JP" altLang="en-US" sz="4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70C6DFE3-727C-024C-8A49-ABC682DE54B7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17D17C7-C3E5-6D8F-64CC-65BEF3CDCA9F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367BE886-1E2F-FD5C-D4E8-6211C162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60F7F3A6-FC55-8FAC-254A-8F81CCC4E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D54004ED-F62A-BC77-B2A5-4C513D497464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BA347CAE-8257-238F-D2B6-D3A79A812512}"/>
              </a:ext>
            </a:extLst>
          </p:cNvPr>
          <p:cNvGrpSpPr/>
          <p:nvPr/>
        </p:nvGrpSpPr>
        <p:grpSpPr>
          <a:xfrm>
            <a:off x="5949952" y="2870393"/>
            <a:ext cx="2513563" cy="2306510"/>
            <a:chOff x="5778228" y="2329656"/>
            <a:chExt cx="2437618" cy="2236821"/>
          </a:xfrm>
        </p:grpSpPr>
        <p:pic>
          <p:nvPicPr>
            <p:cNvPr id="63" name="図 62" descr="アイコン&#10;&#10;自動的に生成された説明">
              <a:extLst>
                <a:ext uri="{FF2B5EF4-FFF2-40B4-BE49-F238E27FC236}">
                  <a16:creationId xmlns:a16="http://schemas.microsoft.com/office/drawing/2014/main" id="{36ECFC3C-8857-FA26-9404-1710204BC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49626" y="2329656"/>
              <a:ext cx="1285512" cy="1285512"/>
            </a:xfrm>
            <a:prstGeom prst="rect">
              <a:avLst/>
            </a:prstGeom>
          </p:spPr>
        </p:pic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1BC56F9-0C95-A8CF-2882-25275D861C9C}"/>
                </a:ext>
              </a:extLst>
            </p:cNvPr>
            <p:cNvSpPr txBox="1"/>
            <p:nvPr/>
          </p:nvSpPr>
          <p:spPr>
            <a:xfrm>
              <a:off x="5778228" y="3760588"/>
              <a:ext cx="2437618" cy="8058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GitHub</a:t>
              </a:r>
            </a:p>
            <a:p>
              <a:pPr algn="ctr"/>
              <a:r>
                <a:rPr lang="en-US" altLang="ja-JP" sz="24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Copilot</a:t>
              </a:r>
              <a:endPara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E5141CFC-E1B4-1199-D9C3-5C35F06853F3}"/>
              </a:ext>
            </a:extLst>
          </p:cNvPr>
          <p:cNvGrpSpPr/>
          <p:nvPr/>
        </p:nvGrpSpPr>
        <p:grpSpPr>
          <a:xfrm>
            <a:off x="9150955" y="1315301"/>
            <a:ext cx="2262816" cy="1614757"/>
            <a:chOff x="2702302" y="1423564"/>
            <a:chExt cx="1876499" cy="1339079"/>
          </a:xfrm>
        </p:grpSpPr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0082D77-AEF7-4A27-DCE8-5DA019F75665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E84D3A61-49FC-22FD-957E-205E71E86604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25" name="1 つの角を切り取った四角形 124">
                  <a:extLst>
                    <a:ext uri="{FF2B5EF4-FFF2-40B4-BE49-F238E27FC236}">
                      <a16:creationId xmlns:a16="http://schemas.microsoft.com/office/drawing/2014/main" id="{82465619-0F05-23B6-B352-0D44B6CD3DD3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7" name="図 126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A8171DE9-4983-B9B2-5E39-8E9B7F20C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401F8C59-609D-5F56-3552-8B4A23C6E925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22" name="1 つの角を切り取った四角形 121">
                  <a:extLst>
                    <a:ext uri="{FF2B5EF4-FFF2-40B4-BE49-F238E27FC236}">
                      <a16:creationId xmlns:a16="http://schemas.microsoft.com/office/drawing/2014/main" id="{8C38095A-33B0-1EC8-AFAA-8B90372BC2D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4" name="図 123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87F1EB3B-94B8-AD9D-837C-5A3716FC54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E70352A9-670A-E47E-4702-5ABBF326C2D7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20" name="1 つの角を切り取った四角形 119">
                  <a:extLst>
                    <a:ext uri="{FF2B5EF4-FFF2-40B4-BE49-F238E27FC236}">
                      <a16:creationId xmlns:a16="http://schemas.microsoft.com/office/drawing/2014/main" id="{B3891280-86B7-0C85-E5AE-535068D6E2CA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1" name="図 120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673F689B-2D23-60AC-EC15-9C77F2348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EE6403BF-6920-DA72-FB27-DEA7343593AD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6085092-B268-637C-3873-6316EF814423}"/>
              </a:ext>
            </a:extLst>
          </p:cNvPr>
          <p:cNvCxnSpPr>
            <a:cxnSpLocks/>
          </p:cNvCxnSpPr>
          <p:nvPr/>
        </p:nvCxnSpPr>
        <p:spPr>
          <a:xfrm>
            <a:off x="5263445" y="3851732"/>
            <a:ext cx="82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F3252ECE-C805-F344-DD7E-E36B17B2304E}"/>
              </a:ext>
            </a:extLst>
          </p:cNvPr>
          <p:cNvGrpSpPr/>
          <p:nvPr/>
        </p:nvGrpSpPr>
        <p:grpSpPr>
          <a:xfrm>
            <a:off x="9157825" y="3135140"/>
            <a:ext cx="2262816" cy="1614757"/>
            <a:chOff x="2702302" y="1423564"/>
            <a:chExt cx="1876499" cy="1339079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842DF4DE-FDE6-DDA1-AA14-FE4D93F9C5E8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47" name="グループ化 146">
                <a:extLst>
                  <a:ext uri="{FF2B5EF4-FFF2-40B4-BE49-F238E27FC236}">
                    <a16:creationId xmlns:a16="http://schemas.microsoft.com/office/drawing/2014/main" id="{9AD76FDF-12E9-AE9D-137E-52F138DDD62F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54" name="1 つの角を切り取った四角形 153">
                  <a:extLst>
                    <a:ext uri="{FF2B5EF4-FFF2-40B4-BE49-F238E27FC236}">
                      <a16:creationId xmlns:a16="http://schemas.microsoft.com/office/drawing/2014/main" id="{081EADFD-E035-B715-A992-6404F5938D05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5" name="図 154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0C2C6AF0-C230-3C0D-5462-4191131BC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1194BB8C-FBCF-565B-4A17-C5BE8A33712E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52" name="1 つの角を切り取った四角形 151">
                  <a:extLst>
                    <a:ext uri="{FF2B5EF4-FFF2-40B4-BE49-F238E27FC236}">
                      <a16:creationId xmlns:a16="http://schemas.microsoft.com/office/drawing/2014/main" id="{A7531418-3444-F199-596F-3F94E047DA5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3" name="図 152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17A1BD81-E10A-8437-1D55-AC88AFDD99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9" name="グループ化 148">
                <a:extLst>
                  <a:ext uri="{FF2B5EF4-FFF2-40B4-BE49-F238E27FC236}">
                    <a16:creationId xmlns:a16="http://schemas.microsoft.com/office/drawing/2014/main" id="{7CA47DC2-2679-2C9F-242D-28C547E3C8A2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50" name="1 つの角を切り取った四角形 149">
                  <a:extLst>
                    <a:ext uri="{FF2B5EF4-FFF2-40B4-BE49-F238E27FC236}">
                      <a16:creationId xmlns:a16="http://schemas.microsoft.com/office/drawing/2014/main" id="{EDD24AC1-A9C4-2D79-7C56-1922BEA5C5B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1" name="図 150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F9577B36-355E-E3B1-0A31-79800B33D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EF537C40-B90D-3863-C386-C1535D1C1431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E6B20F55-07AD-07D4-2554-7E3C8A02DB3A}"/>
              </a:ext>
            </a:extLst>
          </p:cNvPr>
          <p:cNvGrpSpPr/>
          <p:nvPr/>
        </p:nvGrpSpPr>
        <p:grpSpPr>
          <a:xfrm>
            <a:off x="9164695" y="4859905"/>
            <a:ext cx="2262816" cy="1614757"/>
            <a:chOff x="2702302" y="1423564"/>
            <a:chExt cx="1876499" cy="1339079"/>
          </a:xfrm>
        </p:grpSpPr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72BF5D94-D0B8-9021-B1F0-A4FC9CA1A5BB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0130DCF-01EC-7E78-6B0E-E6B34BD1B39D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66" name="1 つの角を切り取った四角形 165">
                  <a:extLst>
                    <a:ext uri="{FF2B5EF4-FFF2-40B4-BE49-F238E27FC236}">
                      <a16:creationId xmlns:a16="http://schemas.microsoft.com/office/drawing/2014/main" id="{2580D246-9DB3-99D6-79EE-7523EF73DE00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7" name="図 166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E4D3A950-EFFC-4278-2AB4-917088D28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0" name="グループ化 159">
                <a:extLst>
                  <a:ext uri="{FF2B5EF4-FFF2-40B4-BE49-F238E27FC236}">
                    <a16:creationId xmlns:a16="http://schemas.microsoft.com/office/drawing/2014/main" id="{40552E6A-3E38-4D0D-DAF8-A6EC3C322A1B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64" name="1 つの角を切り取った四角形 163">
                  <a:extLst>
                    <a:ext uri="{FF2B5EF4-FFF2-40B4-BE49-F238E27FC236}">
                      <a16:creationId xmlns:a16="http://schemas.microsoft.com/office/drawing/2014/main" id="{CF09CA99-3443-E5B0-4730-01E0F1BFBF37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5" name="図 164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6312A531-6A0B-48FD-320E-6108EDDAF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C61B0D58-55F8-B836-B51C-68FC23644A31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62" name="1 つの角を切り取った四角形 161">
                  <a:extLst>
                    <a:ext uri="{FF2B5EF4-FFF2-40B4-BE49-F238E27FC236}">
                      <a16:creationId xmlns:a16="http://schemas.microsoft.com/office/drawing/2014/main" id="{DFE62099-8F8F-9BFC-38FA-62610F235D2C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3" name="図 162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3BA565E3-AAE1-F1DE-EECE-C56B50541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1F9AACE7-04CF-633D-5FA1-74B2C82E46A1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F8E3D487-D7D3-AECA-26BD-B495C0C1228B}"/>
              </a:ext>
            </a:extLst>
          </p:cNvPr>
          <p:cNvCxnSpPr>
            <a:cxnSpLocks/>
          </p:cNvCxnSpPr>
          <p:nvPr/>
        </p:nvCxnSpPr>
        <p:spPr>
          <a:xfrm rot="2400000">
            <a:off x="5146165" y="2412674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FCD26840-27EF-D635-A4E2-2D9AAA21118E}"/>
              </a:ext>
            </a:extLst>
          </p:cNvPr>
          <p:cNvCxnSpPr>
            <a:cxnSpLocks/>
          </p:cNvCxnSpPr>
          <p:nvPr/>
        </p:nvCxnSpPr>
        <p:spPr>
          <a:xfrm rot="-2400000">
            <a:off x="5146165" y="5320089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D33B8C8F-AF4C-93A2-3B9E-A3F878C97BD7}"/>
              </a:ext>
            </a:extLst>
          </p:cNvPr>
          <p:cNvCxnSpPr>
            <a:cxnSpLocks/>
          </p:cNvCxnSpPr>
          <p:nvPr/>
        </p:nvCxnSpPr>
        <p:spPr>
          <a:xfrm rot="-2400000">
            <a:off x="8148717" y="2379599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BD2C342E-04E4-3521-FAD0-50B0A43D9929}"/>
              </a:ext>
            </a:extLst>
          </p:cNvPr>
          <p:cNvCxnSpPr>
            <a:cxnSpLocks/>
          </p:cNvCxnSpPr>
          <p:nvPr/>
        </p:nvCxnSpPr>
        <p:spPr>
          <a:xfrm>
            <a:off x="8238717" y="3861380"/>
            <a:ext cx="82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0B460FFE-8771-FF3D-A340-C9451ED70480}"/>
              </a:ext>
            </a:extLst>
          </p:cNvPr>
          <p:cNvCxnSpPr>
            <a:cxnSpLocks/>
          </p:cNvCxnSpPr>
          <p:nvPr/>
        </p:nvCxnSpPr>
        <p:spPr>
          <a:xfrm rot="2400000">
            <a:off x="8148716" y="5392508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0A08335-A3BD-9C45-CC34-AA45D6262ED6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9A19696-CA56-9233-D6BF-FCD9CABDDCCE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2559E4E-AFE0-1453-25A7-714877BEC49E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CA400A7-C3FC-8580-42BE-53B71B4565B3}"/>
              </a:ext>
            </a:extLst>
          </p:cNvPr>
          <p:cNvSpPr/>
          <p:nvPr/>
        </p:nvSpPr>
        <p:spPr>
          <a:xfrm flipV="1">
            <a:off x="300237" y="1163840"/>
            <a:ext cx="3154400" cy="3834231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43CA34-4333-B9E4-5FB3-5B133EAB4758}"/>
              </a:ext>
            </a:extLst>
          </p:cNvPr>
          <p:cNvSpPr/>
          <p:nvPr/>
        </p:nvSpPr>
        <p:spPr>
          <a:xfrm flipV="1">
            <a:off x="89868" y="4997520"/>
            <a:ext cx="3598290" cy="1227763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433775D-0CE6-AF7C-7EA8-2100D3124B1D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9104322B-F378-BE2E-8A72-F77875D63573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2" name="フローチャート: 磁気ディスク 11">
                <a:extLst>
                  <a:ext uri="{FF2B5EF4-FFF2-40B4-BE49-F238E27FC236}">
                    <a16:creationId xmlns:a16="http://schemas.microsoft.com/office/drawing/2014/main" id="{5CDA20E4-C044-144C-98F6-365C48BB8B2B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3" name="フローチャート: 磁気ディスク 12">
                <a:extLst>
                  <a:ext uri="{FF2B5EF4-FFF2-40B4-BE49-F238E27FC236}">
                    <a16:creationId xmlns:a16="http://schemas.microsoft.com/office/drawing/2014/main" id="{52697D1F-9600-174D-D25C-2B9CC39E8A0B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4" name="フローチャート: 磁気ディスク 13">
                <a:extLst>
                  <a:ext uri="{FF2B5EF4-FFF2-40B4-BE49-F238E27FC236}">
                    <a16:creationId xmlns:a16="http://schemas.microsoft.com/office/drawing/2014/main" id="{0ACE8DA4-2E83-1B99-B497-8E16D22BE12A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9F86E7-F336-A5A7-6534-678CF36D0C54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D3AC593-D118-7C72-4E20-18BBF5122682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7892EA7-535F-EE80-33C6-A3BE44DCA30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8" name="フローチャート: 磁気ディスク 17">
                <a:extLst>
                  <a:ext uri="{FF2B5EF4-FFF2-40B4-BE49-F238E27FC236}">
                    <a16:creationId xmlns:a16="http://schemas.microsoft.com/office/drawing/2014/main" id="{FD5EEDED-9C0C-4877-A3E7-6C74947EEF4F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9" name="フローチャート: 磁気ディスク 18">
                <a:extLst>
                  <a:ext uri="{FF2B5EF4-FFF2-40B4-BE49-F238E27FC236}">
                    <a16:creationId xmlns:a16="http://schemas.microsoft.com/office/drawing/2014/main" id="{A03E45AC-4D5C-3911-60BC-0EBE86AFD561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0" name="フローチャート: 磁気ディスク 19">
                <a:extLst>
                  <a:ext uri="{FF2B5EF4-FFF2-40B4-BE49-F238E27FC236}">
                    <a16:creationId xmlns:a16="http://schemas.microsoft.com/office/drawing/2014/main" id="{46F0FBA7-E0D3-E62D-ED42-4A38B9792864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93B892EA-757F-486B-AC4E-F5E052A533D9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3A6BC86-DD8A-852A-818B-29C500C8ADC4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7A8BF1A-66F6-FD5C-A8FD-0E97A43DCC9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24" name="フローチャート: 磁気ディスク 23">
                <a:extLst>
                  <a:ext uri="{FF2B5EF4-FFF2-40B4-BE49-F238E27FC236}">
                    <a16:creationId xmlns:a16="http://schemas.microsoft.com/office/drawing/2014/main" id="{F4DDF4A8-6B82-8A6C-36F0-1DEAEFA5590D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5" name="フローチャート: 磁気ディスク 24">
                <a:extLst>
                  <a:ext uri="{FF2B5EF4-FFF2-40B4-BE49-F238E27FC236}">
                    <a16:creationId xmlns:a16="http://schemas.microsoft.com/office/drawing/2014/main" id="{3C5BBE28-512B-2C68-2538-78B41BBD1E09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6" name="フローチャート: 磁気ディスク 25">
                <a:extLst>
                  <a:ext uri="{FF2B5EF4-FFF2-40B4-BE49-F238E27FC236}">
                    <a16:creationId xmlns:a16="http://schemas.microsoft.com/office/drawing/2014/main" id="{428B9861-47FF-9C32-32A6-C08BF3973372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233F6777-0DE0-5223-8F5F-8E7F5D2E6496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1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366F679-4705-872B-34BF-70811573BC2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DAFE82F-7408-C25A-F1A6-B000899361BB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F98D36F-FABA-ABC4-07FC-2C22241D37FF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4BF2E3A-8B5A-B2C3-0750-2B228B9F4BA6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35B66ED7-38C3-024A-ABA8-14F08593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8CC82EFB-326D-4647-BAA6-020B9A1EA6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</a:rPr>
                  <a:t>Results</a:t>
                </a:r>
                <a:r>
                  <a:rPr lang="en-US" altLang="ja-JP" sz="3600" dirty="0"/>
                  <a:t>: Japanese recorded the highest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8CC82EFB-326D-4647-BAA6-020B9A1EA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ja-A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26972760-CEFF-526D-E5E2-B5387D8B64D9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AF8DB0FF-5176-A893-F1EB-852799BDD20D}"/>
              </a:ext>
            </a:extLst>
          </p:cNvPr>
          <p:cNvGraphicFramePr>
            <a:graphicFrameLocks/>
          </p:cNvGraphicFramePr>
          <p:nvPr/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89FED107-264A-2DC0-2DB3-2302E0BD4CDD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8FD861EB-4A3A-5CD0-41F5-A7C99F406467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72D82642-FD9E-6197-1E8D-405C26994DF1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C0BFD5B2-8AC0-0F4A-EB95-4F7DE04C9C2F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9F421109-BA2E-DB83-FF37-9DDB7BEA1E61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18AF51F1-5101-67D1-9926-07E96AC9A164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8F5C17C-CCFC-C02F-48BD-C979A4554E64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0B646F1-2925-54AB-1C87-5F7DA849783D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60BBB6C-8293-F47D-B4B7-173F137C8AA5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3EE2AC4-C77D-F4A2-306E-0FDA664BD7CC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605E5C-52DC-B453-AAD3-4DA9E5DFA3F7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8E51149D-1C6F-D019-88E5-B323FA7D2396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366F75-C6EF-7ACD-0AE0-64C167540E61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9296175F-ECE8-EF3D-DC86-BEEBF2DDE083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411F664-033F-9417-DE8F-D62A774AEA0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39EC0D-F006-FEF5-FF8C-295A99A3BA79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25C7C1-8C87-24EB-C34A-255AB3661CA6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A063D17-20D4-83E9-C434-DE2FD3AE6A8D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38A8541-4C06-305F-D92E-BDE292CDF197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974CCE1-F331-3451-F6C2-17C98B395F31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C30EA4F-444A-646F-FDBF-63E619182F58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4042896-502A-2495-2C4A-2B4BDBD18D10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F7E9E49-4D9B-9624-38EE-A090642D8049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9EF7DD77-EC67-8558-BFFF-DBD3A6C2F82B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709DB175-5401-3DAE-D45F-0811DE6C13D3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FDFBA6-0056-C99A-781E-39F75E1267BD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65F83FD-F0BF-03C9-4EB4-F11B5E43D4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6D7035-074B-E28B-8517-8C8CC57FA35C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D2F9633-347E-6358-6E93-F42201B50AD8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E10EC1-C90E-9838-1481-F7678628BF82}"/>
              </a:ext>
            </a:extLst>
          </p:cNvPr>
          <p:cNvSpPr txBox="1"/>
          <p:nvPr/>
        </p:nvSpPr>
        <p:spPr>
          <a:xfrm>
            <a:off x="1224817" y="1860530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68.1%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A0F775-7A02-4DD7-6827-BCD88F62E99B}"/>
              </a:ext>
            </a:extLst>
          </p:cNvPr>
          <p:cNvSpPr txBox="1"/>
          <p:nvPr/>
        </p:nvSpPr>
        <p:spPr>
          <a:xfrm>
            <a:off x="7391215" y="1866471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54.3%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D684A-A2FE-E7A1-F791-1194C1502A1C}"/>
              </a:ext>
            </a:extLst>
          </p:cNvPr>
          <p:cNvSpPr txBox="1"/>
          <p:nvPr/>
        </p:nvSpPr>
        <p:spPr>
          <a:xfrm>
            <a:off x="1224817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28.9%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7EB827-E166-E958-5322-D7C260F21D46}"/>
              </a:ext>
            </a:extLst>
          </p:cNvPr>
          <p:cNvSpPr txBox="1"/>
          <p:nvPr/>
        </p:nvSpPr>
        <p:spPr>
          <a:xfrm>
            <a:off x="7391215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11.0%</a:t>
            </a:r>
          </a:p>
        </p:txBody>
      </p:sp>
    </p:spTree>
    <p:extLst>
      <p:ext uri="{BB962C8B-B14F-4D97-AF65-F5344CB8AC3E}">
        <p14:creationId xmlns:p14="http://schemas.microsoft.com/office/powerpoint/2010/main" val="228033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1EDD-C39C-F2D0-92AE-43337B77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E5E9639-41AD-39D9-F737-3E51144D0C1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95F4159-0676-9158-5607-69BE7AEF32F5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BB0DD14-9E0D-654B-F159-C65C5D1C0B4C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7CAE939-B988-504D-4C58-B29A6057A6AC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82D094C2-05DA-4380-A280-B3E503BD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</a:rPr>
                  <a:t>Results</a:t>
                </a:r>
                <a:r>
                  <a:rPr lang="en-US" altLang="ja-JP" sz="3600" dirty="0"/>
                  <a:t>: Japanese recorded the highest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ja-A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430ECB2E-B51E-A142-4D60-900153F143FA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B5EE36D1-56B4-4286-9A67-FBBFF7CAC340}"/>
              </a:ext>
            </a:extLst>
          </p:cNvPr>
          <p:cNvGraphicFramePr>
            <a:graphicFrameLocks/>
          </p:cNvGraphicFramePr>
          <p:nvPr/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3C68DC3-8C0B-01C9-7FE2-02FF641E5D36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10053CD2-E1A0-5C98-2512-FACBF110D1F4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E6AA42B9-4DA7-4A02-BAB4-7F24331C2DEA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38004EA0-4EA5-4382-7035-6ED004B5D851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8E61970E-D31E-8B73-286F-22374D289647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6E8008B2-9326-3D01-A4AE-3D734837C5CC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BDFDE19-54AA-A00E-4628-516B0070BC42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0706A26-43D9-C384-67C5-5936860FAABA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C2AF25E-F24C-79AF-96B9-6E59C277414C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A98FED3-6680-40A7-E714-D9734B8A45A3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A748EB5-A5A8-0AED-B959-952E894D5E75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08419A-E468-7F4E-5A8F-24936BE15A32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1446565-772A-DFF9-9AC5-09C3CF2559D6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2219125-AB96-4F32-5578-D3219B7C112F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2556735-C3FA-A929-24D7-B29AA67832F5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410740B-9DA6-F01C-7FBA-B2D8AFD3B532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9B721A3-5AD5-0FD5-1F50-7B678E5933B4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DF27CE0-D3CF-33A4-919B-5888B0ECF1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65DEBBC-2C13-0961-1F9D-27A9C84E1570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F4B8E8-9919-1F33-47F3-A4CD7CEAF2D0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51F70C5-FB52-34FF-51A2-6B7B47068B62}"/>
              </a:ext>
            </a:extLst>
          </p:cNvPr>
          <p:cNvSpPr txBox="1"/>
          <p:nvPr/>
        </p:nvSpPr>
        <p:spPr>
          <a:xfrm>
            <a:off x="7391215" y="1866471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54.3%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4BEE1E-F504-9531-2C64-100B90C928C8}"/>
              </a:ext>
            </a:extLst>
          </p:cNvPr>
          <p:cNvSpPr txBox="1"/>
          <p:nvPr/>
        </p:nvSpPr>
        <p:spPr>
          <a:xfrm>
            <a:off x="1224817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28.9%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9257D1-C5CB-0037-101F-A52114ABB87A}"/>
              </a:ext>
            </a:extLst>
          </p:cNvPr>
          <p:cNvSpPr txBox="1"/>
          <p:nvPr/>
        </p:nvSpPr>
        <p:spPr>
          <a:xfrm>
            <a:off x="7391215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11.0%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89DF60A-8939-FEA5-3C4B-EE70803B90EE}"/>
              </a:ext>
            </a:extLst>
          </p:cNvPr>
          <p:cNvSpPr/>
          <p:nvPr/>
        </p:nvSpPr>
        <p:spPr>
          <a:xfrm>
            <a:off x="6189657" y="1617210"/>
            <a:ext cx="5903120" cy="2569657"/>
          </a:xfrm>
          <a:prstGeom prst="rect">
            <a:avLst/>
          </a:prstGeom>
          <a:solidFill>
            <a:schemeClr val="bg1">
              <a:alpha val="80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AU" altLang="en-US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921B6DAA-43DF-2117-8B03-604AAE42AAB7}"/>
              </a:ext>
            </a:extLst>
          </p:cNvPr>
          <p:cNvGrpSpPr/>
          <p:nvPr/>
        </p:nvGrpSpPr>
        <p:grpSpPr>
          <a:xfrm>
            <a:off x="166715" y="4215572"/>
            <a:ext cx="11812379" cy="2569657"/>
            <a:chOff x="166715" y="4215572"/>
            <a:chExt cx="11812379" cy="256965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1CE28A5F-F1B2-C26D-C71D-6CE16D5382F4}"/>
                </a:ext>
              </a:extLst>
            </p:cNvPr>
            <p:cNvSpPr/>
            <p:nvPr/>
          </p:nvSpPr>
          <p:spPr>
            <a:xfrm>
              <a:off x="166715" y="4215572"/>
              <a:ext cx="10901087" cy="256965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984A72F-1FD2-529D-31D5-138187D14CF7}"/>
                </a:ext>
              </a:extLst>
            </p:cNvPr>
            <p:cNvSpPr/>
            <p:nvPr/>
          </p:nvSpPr>
          <p:spPr>
            <a:xfrm>
              <a:off x="10481284" y="4222491"/>
              <a:ext cx="1497810" cy="191082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FE6EAF1-45DA-ED18-1392-8605C176927F}"/>
              </a:ext>
            </a:extLst>
          </p:cNvPr>
          <p:cNvSpPr/>
          <p:nvPr/>
        </p:nvSpPr>
        <p:spPr>
          <a:xfrm>
            <a:off x="190821" y="1617211"/>
            <a:ext cx="5903120" cy="2569657"/>
          </a:xfrm>
          <a:prstGeom prst="rect">
            <a:avLst/>
          </a:prstGeom>
          <a:noFill/>
          <a:ln w="31750">
            <a:solidFill>
              <a:srgbClr val="8F3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AU" altLang="en-US" dirty="0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38EB0A-C154-C973-E7A1-F698A90695D7}"/>
              </a:ext>
            </a:extLst>
          </p:cNvPr>
          <p:cNvCxnSpPr>
            <a:cxnSpLocks/>
          </p:cNvCxnSpPr>
          <p:nvPr/>
        </p:nvCxnSpPr>
        <p:spPr>
          <a:xfrm flipH="1">
            <a:off x="1029538" y="2329038"/>
            <a:ext cx="506610" cy="8204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33B200F-5605-85D9-5332-41FD90358A99}"/>
              </a:ext>
            </a:extLst>
          </p:cNvPr>
          <p:cNvCxnSpPr>
            <a:cxnSpLocks/>
          </p:cNvCxnSpPr>
          <p:nvPr/>
        </p:nvCxnSpPr>
        <p:spPr>
          <a:xfrm>
            <a:off x="2012666" y="2329038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FB4EFC7-D9AF-EC54-5B97-40F9558B9AB4}"/>
              </a:ext>
            </a:extLst>
          </p:cNvPr>
          <p:cNvGrpSpPr/>
          <p:nvPr/>
        </p:nvGrpSpPr>
        <p:grpSpPr>
          <a:xfrm>
            <a:off x="638458" y="1864138"/>
            <a:ext cx="1013418" cy="408679"/>
            <a:chOff x="638458" y="1864138"/>
            <a:chExt cx="1013418" cy="40867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73EBA8A1-6C79-2EBD-167E-9A8EF394BE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5A11DBC-61F3-1692-A8F3-B9A0E08BA9C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4.5%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E260F42-B318-3C88-83B6-A2A00A27BD9D}"/>
              </a:ext>
            </a:extLst>
          </p:cNvPr>
          <p:cNvGrpSpPr/>
          <p:nvPr/>
        </p:nvGrpSpPr>
        <p:grpSpPr>
          <a:xfrm>
            <a:off x="2166396" y="1980444"/>
            <a:ext cx="1176511" cy="408680"/>
            <a:chOff x="638458" y="1864138"/>
            <a:chExt cx="1013418" cy="408680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599AF8D-AF0B-95C1-5503-DB17AA9B04E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CA9A89E-CB35-D0D4-C485-56350D1AE1FD}"/>
                </a:ext>
              </a:extLst>
            </p:cNvPr>
            <p:cNvSpPr txBox="1"/>
            <p:nvPr/>
          </p:nvSpPr>
          <p:spPr>
            <a:xfrm>
              <a:off x="638458" y="1872708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16.0%</a:t>
              </a:r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E341D8E5-ED63-15A7-4497-90AB248FEF16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B90C424-16DD-F75A-1462-DF8593850110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8816F278-BB57-3960-D2E8-E942E6670B53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35025BAF-2654-1F71-0ADC-1EE7D3E53D01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F757371E-F581-E576-28F6-0417044FD1BA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F3C8925-2568-EBFC-4772-560F0F7D90B2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81941F63-C87E-F8DC-6DB9-A1E46A94D3DB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B34D126-2499-4A71-6B64-63E5732D720F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95DC6F0-672B-0459-11E6-558885A0A48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734397D-84FB-282D-FBEC-D67359E7085B}"/>
              </a:ext>
            </a:extLst>
          </p:cNvPr>
          <p:cNvSpPr/>
          <p:nvPr/>
        </p:nvSpPr>
        <p:spPr>
          <a:xfrm>
            <a:off x="6464738" y="2400841"/>
            <a:ext cx="5384015" cy="28707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B2E1303-BB21-207F-BC82-77F91FAE75A9}"/>
              </a:ext>
            </a:extLst>
          </p:cNvPr>
          <p:cNvSpPr/>
          <p:nvPr/>
        </p:nvSpPr>
        <p:spPr>
          <a:xfrm>
            <a:off x="8182079" y="2210288"/>
            <a:ext cx="2108930" cy="401585"/>
          </a:xfrm>
          <a:prstGeom prst="rect">
            <a:avLst/>
          </a:prstGeom>
          <a:solidFill>
            <a:schemeClr val="bg1">
              <a:lumMod val="85000"/>
              <a:alpha val="54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3787BFD-B486-A1F7-D638-EB676AFD3BE4}"/>
              </a:ext>
            </a:extLst>
          </p:cNvPr>
          <p:cNvSpPr txBox="1"/>
          <p:nvPr/>
        </p:nvSpPr>
        <p:spPr>
          <a:xfrm>
            <a:off x="6740719" y="2976399"/>
            <a:ext cx="4833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English words couldn’t be recognized as symbols.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C74FEAB-72E8-37DF-EDC3-BE2EFE7A7C13}"/>
              </a:ext>
            </a:extLst>
          </p:cNvPr>
          <p:cNvSpPr txBox="1"/>
          <p:nvPr/>
        </p:nvSpPr>
        <p:spPr>
          <a:xfrm>
            <a:off x="6740719" y="4081640"/>
            <a:ext cx="4833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The impact of creating the dataset through translation.</a:t>
            </a:r>
          </a:p>
        </p:txBody>
      </p:sp>
    </p:spTree>
    <p:extLst>
      <p:ext uri="{BB962C8B-B14F-4D97-AF65-F5344CB8AC3E}">
        <p14:creationId xmlns:p14="http://schemas.microsoft.com/office/powerpoint/2010/main" val="315333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2">
              <a:lumMod val="75000"/>
            </a:schemeClr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4968</TotalTime>
  <Words>1278</Words>
  <Application>Microsoft Macintosh PowerPoint</Application>
  <PresentationFormat>ワイド画面</PresentationFormat>
  <Paragraphs>223</Paragraphs>
  <Slides>13</Slides>
  <Notes>13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13</vt:i4>
      </vt:variant>
    </vt:vector>
  </HeadingPairs>
  <TitlesOfParts>
    <vt:vector size="25" baseType="lpstr">
      <vt:lpstr>Hiragino Kaku Gothic Pro W3</vt:lpstr>
      <vt:lpstr>Hiragino Kaku Gothic Pro W6</vt:lpstr>
      <vt:lpstr>Hiragino Sans W4</vt:lpstr>
      <vt:lpstr>Söhne</vt:lpstr>
      <vt:lpstr>游ゴシック</vt:lpstr>
      <vt:lpstr>游ゴシック Light</vt:lpstr>
      <vt:lpstr>Arial</vt:lpstr>
      <vt:lpstr>Calibri</vt:lpstr>
      <vt:lpstr>Calibri Light</vt:lpstr>
      <vt:lpstr>Cambria Math</vt:lpstr>
      <vt:lpstr>Office テーマ</vt:lpstr>
      <vt:lpstr>1_Office テーマ</vt:lpstr>
      <vt:lpstr>Exploring the Effect of Multiple Natural Languages                  on Code Suggestion Using GitHub Copilot</vt:lpstr>
      <vt:lpstr>Background: Development using AI</vt:lpstr>
      <vt:lpstr>Background: The effect of input language</vt:lpstr>
      <vt:lpstr>PowerPoint プレゼンテーション</vt:lpstr>
      <vt:lpstr>Experiment</vt:lpstr>
      <vt:lpstr>Experiment</vt:lpstr>
      <vt:lpstr>Experiment</vt:lpstr>
      <vt:lpstr>Results: Japanese recorded the highest Accuracy</vt:lpstr>
      <vt:lpstr>Results: Japanese recorded the highest Accuracy</vt:lpstr>
      <vt:lpstr>Summary: The capability varies across                   natural languages.</vt:lpstr>
      <vt:lpstr>Summary: The capability varies across                   natural languages.</vt:lpstr>
      <vt:lpstr>Summary: The capability varies across                   natural languages.</vt:lpstr>
      <vt:lpstr>Result (Precision)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Background: development using AI</dc:title>
  <dc:creator>koyanagi kei</dc:creator>
  <cp:lastModifiedBy>koyanagi kei</cp:lastModifiedBy>
  <cp:revision>88</cp:revision>
  <dcterms:created xsi:type="dcterms:W3CDTF">2023-09-05T07:31:42Z</dcterms:created>
  <dcterms:modified xsi:type="dcterms:W3CDTF">2024-03-18T16:26:08Z</dcterms:modified>
</cp:coreProperties>
</file>